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3"/>
  </p:notesMasterIdLst>
  <p:handoutMasterIdLst>
    <p:handoutMasterId r:id="rId44"/>
  </p:handoutMasterIdLst>
  <p:sldIdLst>
    <p:sldId id="375" r:id="rId5"/>
    <p:sldId id="376" r:id="rId6"/>
    <p:sldId id="386" r:id="rId7"/>
    <p:sldId id="377" r:id="rId8"/>
    <p:sldId id="1696" r:id="rId9"/>
    <p:sldId id="1687" r:id="rId10"/>
    <p:sldId id="1700" r:id="rId11"/>
    <p:sldId id="1688" r:id="rId12"/>
    <p:sldId id="1689" r:id="rId13"/>
    <p:sldId id="382" r:id="rId14"/>
    <p:sldId id="383" r:id="rId15"/>
    <p:sldId id="392" r:id="rId16"/>
    <p:sldId id="393" r:id="rId17"/>
    <p:sldId id="394" r:id="rId18"/>
    <p:sldId id="395" r:id="rId19"/>
    <p:sldId id="384" r:id="rId20"/>
    <p:sldId id="398" r:id="rId21"/>
    <p:sldId id="399" r:id="rId22"/>
    <p:sldId id="385" r:id="rId23"/>
    <p:sldId id="400" r:id="rId24"/>
    <p:sldId id="396" r:id="rId25"/>
    <p:sldId id="397" r:id="rId26"/>
    <p:sldId id="1692" r:id="rId27"/>
    <p:sldId id="1666" r:id="rId28"/>
    <p:sldId id="1668" r:id="rId29"/>
    <p:sldId id="1699" r:id="rId30"/>
    <p:sldId id="1679" r:id="rId31"/>
    <p:sldId id="1683" r:id="rId32"/>
    <p:sldId id="1693" r:id="rId33"/>
    <p:sldId id="1694" r:id="rId34"/>
    <p:sldId id="1685" r:id="rId35"/>
    <p:sldId id="1690" r:id="rId36"/>
    <p:sldId id="1691" r:id="rId37"/>
    <p:sldId id="388" r:id="rId38"/>
    <p:sldId id="1698" r:id="rId39"/>
    <p:sldId id="1697" r:id="rId40"/>
    <p:sldId id="391" r:id="rId41"/>
    <p:sldId id="389" r:id="rId4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59" autoAdjust="0"/>
    <p:restoredTop sz="94955" autoAdjust="0"/>
  </p:normalViewPr>
  <p:slideViewPr>
    <p:cSldViewPr snapToGrid="0">
      <p:cViewPr varScale="1">
        <p:scale>
          <a:sx n="111" d="100"/>
          <a:sy n="111" d="100"/>
        </p:scale>
        <p:origin x="432" y="192"/>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Valencia" userId="51215fb5-a813-4319-bed3-964fab74a457" providerId="ADAL" clId="{1469F077-253E-9746-91D8-CF96E62DDC86}"/>
    <pc:docChg chg="custSel addSld delSld modSld">
      <pc:chgData name="Luis Valencia" userId="51215fb5-a813-4319-bed3-964fab74a457" providerId="ADAL" clId="{1469F077-253E-9746-91D8-CF96E62DDC86}" dt="2018-06-09T13:51:19.396" v="158" actId="20577"/>
      <pc:docMkLst>
        <pc:docMk/>
      </pc:docMkLst>
      <pc:sldChg chg="delSp">
        <pc:chgData name="Luis Valencia" userId="51215fb5-a813-4319-bed3-964fab74a457" providerId="ADAL" clId="{1469F077-253E-9746-91D8-CF96E62DDC86}" dt="2018-06-09T13:28:37.069" v="154" actId="478"/>
        <pc:sldMkLst>
          <pc:docMk/>
          <pc:sldMk cId="237774355" sldId="396"/>
        </pc:sldMkLst>
        <pc:spChg chg="del">
          <ac:chgData name="Luis Valencia" userId="51215fb5-a813-4319-bed3-964fab74a457" providerId="ADAL" clId="{1469F077-253E-9746-91D8-CF96E62DDC86}" dt="2018-06-09T13:28:37.069" v="154" actId="478"/>
          <ac:spMkLst>
            <pc:docMk/>
            <pc:sldMk cId="237774355" sldId="396"/>
            <ac:spMk id="5" creationId="{7196F336-7B94-3547-A79A-24263A543137}"/>
          </ac:spMkLst>
        </pc:spChg>
      </pc:sldChg>
      <pc:sldChg chg="modSp">
        <pc:chgData name="Luis Valencia" userId="51215fb5-a813-4319-bed3-964fab74a457" providerId="ADAL" clId="{1469F077-253E-9746-91D8-CF96E62DDC86}" dt="2018-06-05T21:12:25.159" v="16" actId="20577"/>
        <pc:sldMkLst>
          <pc:docMk/>
          <pc:sldMk cId="1035749642" sldId="398"/>
        </pc:sldMkLst>
        <pc:spChg chg="mod">
          <ac:chgData name="Luis Valencia" userId="51215fb5-a813-4319-bed3-964fab74a457" providerId="ADAL" clId="{1469F077-253E-9746-91D8-CF96E62DDC86}" dt="2018-06-05T21:12:25.159" v="16" actId="20577"/>
          <ac:spMkLst>
            <pc:docMk/>
            <pc:sldMk cId="1035749642" sldId="398"/>
            <ac:spMk id="3" creationId="{00000000-0000-0000-0000-000000000000}"/>
          </ac:spMkLst>
        </pc:spChg>
      </pc:sldChg>
      <pc:sldChg chg="delSp modSp">
        <pc:chgData name="Luis Valencia" userId="51215fb5-a813-4319-bed3-964fab74a457" providerId="ADAL" clId="{1469F077-253E-9746-91D8-CF96E62DDC86}" dt="2018-06-05T22:21:03.264" v="51" actId="478"/>
        <pc:sldMkLst>
          <pc:docMk/>
          <pc:sldMk cId="3210184827" sldId="1668"/>
        </pc:sldMkLst>
        <pc:spChg chg="del">
          <ac:chgData name="Luis Valencia" userId="51215fb5-a813-4319-bed3-964fab74a457" providerId="ADAL" clId="{1469F077-253E-9746-91D8-CF96E62DDC86}" dt="2018-06-05T22:21:03.264" v="51" actId="478"/>
          <ac:spMkLst>
            <pc:docMk/>
            <pc:sldMk cId="3210184827" sldId="1668"/>
            <ac:spMk id="2" creationId="{00000000-0000-0000-0000-000000000000}"/>
          </ac:spMkLst>
        </pc:spChg>
        <pc:spChg chg="mod">
          <ac:chgData name="Luis Valencia" userId="51215fb5-a813-4319-bed3-964fab74a457" providerId="ADAL" clId="{1469F077-253E-9746-91D8-CF96E62DDC86}" dt="2018-06-05T22:20:26.488" v="36" actId="20577"/>
          <ac:spMkLst>
            <pc:docMk/>
            <pc:sldMk cId="3210184827" sldId="1668"/>
            <ac:spMk id="50" creationId="{00000000-0000-0000-0000-000000000000}"/>
          </ac:spMkLst>
        </pc:spChg>
        <pc:spChg chg="mod">
          <ac:chgData name="Luis Valencia" userId="51215fb5-a813-4319-bed3-964fab74a457" providerId="ADAL" clId="{1469F077-253E-9746-91D8-CF96E62DDC86}" dt="2018-06-05T22:20:55.865" v="50" actId="403"/>
          <ac:spMkLst>
            <pc:docMk/>
            <pc:sldMk cId="3210184827" sldId="1668"/>
            <ac:spMk id="121" creationId="{00000000-0000-0000-0000-000000000000}"/>
          </ac:spMkLst>
        </pc:spChg>
      </pc:sldChg>
      <pc:sldChg chg="modTransition">
        <pc:chgData name="Luis Valencia" userId="51215fb5-a813-4319-bed3-964fab74a457" providerId="ADAL" clId="{1469F077-253E-9746-91D8-CF96E62DDC86}" dt="2018-06-06T22:32:52.840" v="72"/>
        <pc:sldMkLst>
          <pc:docMk/>
          <pc:sldMk cId="86268304" sldId="1679"/>
        </pc:sldMkLst>
      </pc:sldChg>
      <pc:sldChg chg="modTransition">
        <pc:chgData name="Luis Valencia" userId="51215fb5-a813-4319-bed3-964fab74a457" providerId="ADAL" clId="{1469F077-253E-9746-91D8-CF96E62DDC86}" dt="2018-06-06T22:32:52.840" v="72"/>
        <pc:sldMkLst>
          <pc:docMk/>
          <pc:sldMk cId="2932990873" sldId="1683"/>
        </pc:sldMkLst>
      </pc:sldChg>
      <pc:sldChg chg="modTransition">
        <pc:chgData name="Luis Valencia" userId="51215fb5-a813-4319-bed3-964fab74a457" providerId="ADAL" clId="{1469F077-253E-9746-91D8-CF96E62DDC86}" dt="2018-06-06T22:32:52.840" v="72"/>
        <pc:sldMkLst>
          <pc:docMk/>
          <pc:sldMk cId="1066629456" sldId="1685"/>
        </pc:sldMkLst>
      </pc:sldChg>
      <pc:sldChg chg="modSp">
        <pc:chgData name="Luis Valencia" userId="51215fb5-a813-4319-bed3-964fab74a457" providerId="ADAL" clId="{1469F077-253E-9746-91D8-CF96E62DDC86}" dt="2018-06-09T13:51:19.396" v="158" actId="20577"/>
        <pc:sldMkLst>
          <pc:docMk/>
          <pc:sldMk cId="2115027513" sldId="1688"/>
        </pc:sldMkLst>
        <pc:spChg chg="mod">
          <ac:chgData name="Luis Valencia" userId="51215fb5-a813-4319-bed3-964fab74a457" providerId="ADAL" clId="{1469F077-253E-9746-91D8-CF96E62DDC86}" dt="2018-06-09T13:51:19.396" v="158" actId="20577"/>
          <ac:spMkLst>
            <pc:docMk/>
            <pc:sldMk cId="2115027513" sldId="1688"/>
            <ac:spMk id="3" creationId="{00000000-0000-0000-0000-000000000000}"/>
          </ac:spMkLst>
        </pc:spChg>
      </pc:sldChg>
      <pc:sldChg chg="modTransition">
        <pc:chgData name="Luis Valencia" userId="51215fb5-a813-4319-bed3-964fab74a457" providerId="ADAL" clId="{1469F077-253E-9746-91D8-CF96E62DDC86}" dt="2018-06-06T22:32:52.840" v="72"/>
        <pc:sldMkLst>
          <pc:docMk/>
          <pc:sldMk cId="1032792992" sldId="1693"/>
        </pc:sldMkLst>
      </pc:sldChg>
      <pc:sldChg chg="modTransition">
        <pc:chgData name="Luis Valencia" userId="51215fb5-a813-4319-bed3-964fab74a457" providerId="ADAL" clId="{1469F077-253E-9746-91D8-CF96E62DDC86}" dt="2018-06-06T22:32:52.840" v="72"/>
        <pc:sldMkLst>
          <pc:docMk/>
          <pc:sldMk cId="182487334" sldId="1694"/>
        </pc:sldMkLst>
      </pc:sldChg>
      <pc:sldChg chg="delSp modSp add">
        <pc:chgData name="Luis Valencia" userId="51215fb5-a813-4319-bed3-964fab74a457" providerId="ADAL" clId="{1469F077-253E-9746-91D8-CF96E62DDC86}" dt="2018-06-09T09:03:30.777" v="151" actId="478"/>
        <pc:sldMkLst>
          <pc:docMk/>
          <pc:sldMk cId="1492992407" sldId="1699"/>
        </pc:sldMkLst>
        <pc:spChg chg="del">
          <ac:chgData name="Luis Valencia" userId="51215fb5-a813-4319-bed3-964fab74a457" providerId="ADAL" clId="{1469F077-253E-9746-91D8-CF96E62DDC86}" dt="2018-06-09T09:03:30.777" v="151" actId="478"/>
          <ac:spMkLst>
            <pc:docMk/>
            <pc:sldMk cId="1492992407" sldId="1699"/>
            <ac:spMk id="2" creationId="{00000000-0000-0000-0000-000000000000}"/>
          </ac:spMkLst>
        </pc:spChg>
        <pc:spChg chg="mod">
          <ac:chgData name="Luis Valencia" userId="51215fb5-a813-4319-bed3-964fab74a457" providerId="ADAL" clId="{1469F077-253E-9746-91D8-CF96E62DDC86}" dt="2018-06-06T12:50:13.832" v="71" actId="313"/>
          <ac:spMkLst>
            <pc:docMk/>
            <pc:sldMk cId="1492992407" sldId="1699"/>
            <ac:spMk id="50" creationId="{00000000-0000-0000-0000-000000000000}"/>
          </ac:spMkLst>
        </pc:spChg>
      </pc:sldChg>
      <pc:sldChg chg="addSp delSp modSp add">
        <pc:chgData name="Luis Valencia" userId="51215fb5-a813-4319-bed3-964fab74a457" providerId="ADAL" clId="{1469F077-253E-9746-91D8-CF96E62DDC86}" dt="2018-06-09T08:40:40.825" v="150"/>
        <pc:sldMkLst>
          <pc:docMk/>
          <pc:sldMk cId="89335866" sldId="1700"/>
        </pc:sldMkLst>
        <pc:spChg chg="del">
          <ac:chgData name="Luis Valencia" userId="51215fb5-a813-4319-bed3-964fab74a457" providerId="ADAL" clId="{1469F077-253E-9746-91D8-CF96E62DDC86}" dt="2018-06-09T08:39:04.593" v="145" actId="478"/>
          <ac:spMkLst>
            <pc:docMk/>
            <pc:sldMk cId="89335866" sldId="1700"/>
            <ac:spMk id="2" creationId="{00000000-0000-0000-0000-000000000000}"/>
          </ac:spMkLst>
        </pc:spChg>
        <pc:spChg chg="del">
          <ac:chgData name="Luis Valencia" userId="51215fb5-a813-4319-bed3-964fab74a457" providerId="ADAL" clId="{1469F077-253E-9746-91D8-CF96E62DDC86}" dt="2018-06-09T08:39:04.593" v="145" actId="478"/>
          <ac:spMkLst>
            <pc:docMk/>
            <pc:sldMk cId="89335866" sldId="1700"/>
            <ac:spMk id="3" creationId="{00000000-0000-0000-0000-000000000000}"/>
          </ac:spMkLst>
        </pc:spChg>
        <pc:spChg chg="add mod">
          <ac:chgData name="Luis Valencia" userId="51215fb5-a813-4319-bed3-964fab74a457" providerId="ADAL" clId="{1469F077-253E-9746-91D8-CF96E62DDC86}" dt="2018-06-09T08:39:04.593" v="145" actId="478"/>
          <ac:spMkLst>
            <pc:docMk/>
            <pc:sldMk cId="89335866" sldId="1700"/>
            <ac:spMk id="5" creationId="{FCE91B39-1AF6-B342-A3C8-D1870870A74E}"/>
          </ac:spMkLst>
        </pc:spChg>
        <pc:spChg chg="add mod">
          <ac:chgData name="Luis Valencia" userId="51215fb5-a813-4319-bed3-964fab74a457" providerId="ADAL" clId="{1469F077-253E-9746-91D8-CF96E62DDC86}" dt="2018-06-09T08:39:04.593" v="145" actId="478"/>
          <ac:spMkLst>
            <pc:docMk/>
            <pc:sldMk cId="89335866" sldId="1700"/>
            <ac:spMk id="7" creationId="{9121A95B-A3ED-A54F-8628-216E7217549B}"/>
          </ac:spMkLst>
        </pc:spChg>
        <pc:picChg chg="add del mod">
          <ac:chgData name="Luis Valencia" userId="51215fb5-a813-4319-bed3-964fab74a457" providerId="ADAL" clId="{1469F077-253E-9746-91D8-CF96E62DDC86}" dt="2018-06-09T08:40:24.749" v="149" actId="478"/>
          <ac:picMkLst>
            <pc:docMk/>
            <pc:sldMk cId="89335866" sldId="1700"/>
            <ac:picMk id="8" creationId="{BAC9D390-3005-C642-BE0D-0799E5F069A5}"/>
          </ac:picMkLst>
        </pc:picChg>
        <pc:picChg chg="add">
          <ac:chgData name="Luis Valencia" userId="51215fb5-a813-4319-bed3-964fab74a457" providerId="ADAL" clId="{1469F077-253E-9746-91D8-CF96E62DDC86}" dt="2018-06-09T08:40:40.825" v="150"/>
          <ac:picMkLst>
            <pc:docMk/>
            <pc:sldMk cId="89335866" sldId="1700"/>
            <ac:picMk id="9" creationId="{039D8F06-3B8A-FB46-A10F-125AD5D94F1C}"/>
          </ac:picMkLst>
        </pc:picChg>
      </pc:sldChg>
      <pc:sldChg chg="add del">
        <pc:chgData name="Luis Valencia" userId="51215fb5-a813-4319-bed3-964fab74a457" providerId="ADAL" clId="{1469F077-253E-9746-91D8-CF96E62DDC86}" dt="2018-06-09T13:15:05.625" v="153"/>
        <pc:sldMkLst>
          <pc:docMk/>
          <pc:sldMk cId="1296330232" sldId="1701"/>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368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076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4541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7273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5731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99696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5782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7931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70738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31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6182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3603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0273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9226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n-l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6/9/18 9:40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34064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n-l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6/9/18 9:40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46100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n-l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6/9/18 9:40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978358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n-l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6/9/18 9:40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03912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n-l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6/9/18 9:40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858224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n-l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6/9/18 9:40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442958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n-l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6/9/18 9:40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325603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4340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n-l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6/9/18 9:40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235145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n-l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6/9/18 9:40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637398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7596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0666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9208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3620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92123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4830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9234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00766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072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 Id="rId8"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Grady_Booch" TargetMode="External"/><Relationship Id="rId3" Type="http://schemas.openxmlformats.org/officeDocument/2006/relationships/hyperlink" Target="https://en.wikipedia.org/wiki/Software_engineering" TargetMode="External"/><Relationship Id="rId7" Type="http://schemas.openxmlformats.org/officeDocument/2006/relationships/hyperlink" Target="https://en.wikipedia.org/wiki/John_Vlissides"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hyperlink" Target="https://en.wikipedia.org/wiki/Ralph_Johnson_(computer_scientist)" TargetMode="External"/><Relationship Id="rId5" Type="http://schemas.openxmlformats.org/officeDocument/2006/relationships/hyperlink" Target="https://en.wikipedia.org/wiki/Erich_Gamma" TargetMode="External"/><Relationship Id="rId4" Type="http://schemas.openxmlformats.org/officeDocument/2006/relationships/hyperlink" Target="https://en.wikipedia.org/wiki/Software_design_patter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hyperlink" Target="https://sourcemaking.com/design_patterns/prototype" TargetMode="External"/><Relationship Id="rId3" Type="http://schemas.openxmlformats.org/officeDocument/2006/relationships/hyperlink" Target="https://sourcemaking.com/design_patterns/abstract_factory" TargetMode="External"/><Relationship Id="rId7" Type="http://schemas.openxmlformats.org/officeDocument/2006/relationships/hyperlink" Target="https://sourcemaking.com/design_patterns/object_pool"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hyperlink" Target="https://sourcemaking.com/design_patterns/factory_method" TargetMode="External"/><Relationship Id="rId5" Type="http://schemas.openxmlformats.org/officeDocument/2006/relationships/hyperlink" Target="https://sourcemaking.com/design_patterns/builder" TargetMode="External"/><Relationship Id="rId4" Type="http://schemas.openxmlformats.org/officeDocument/2006/relationships/hyperlink" Target="https://sourcemaking.com/design_patterns/singleton"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8" Type="http://schemas.openxmlformats.org/officeDocument/2006/relationships/hyperlink" Target="https://sourcemaking.com/design_patterns/flyweight" TargetMode="External"/><Relationship Id="rId3" Type="http://schemas.openxmlformats.org/officeDocument/2006/relationships/hyperlink" Target="https://sourcemaking.com/design_patterns/adapter" TargetMode="External"/><Relationship Id="rId7" Type="http://schemas.openxmlformats.org/officeDocument/2006/relationships/hyperlink" Target="https://sourcemaking.com/design_patterns/facade"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hyperlink" Target="https://sourcemaking.com/design_patterns/decorator" TargetMode="External"/><Relationship Id="rId5" Type="http://schemas.openxmlformats.org/officeDocument/2006/relationships/hyperlink" Target="https://sourcemaking.com/design_patterns/composite" TargetMode="External"/><Relationship Id="rId10" Type="http://schemas.openxmlformats.org/officeDocument/2006/relationships/hyperlink" Target="https://sourcemaking.com/design_patterns/proxy" TargetMode="External"/><Relationship Id="rId4" Type="http://schemas.openxmlformats.org/officeDocument/2006/relationships/hyperlink" Target="https://sourcemaking.com/design_patterns/bridge" TargetMode="External"/><Relationship Id="rId9" Type="http://schemas.openxmlformats.org/officeDocument/2006/relationships/hyperlink" Target="https://sourcemaking.com/design_patterns/private_class_data"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ourcemaking.com/design_patterns/memento" TargetMode="External"/><Relationship Id="rId13" Type="http://schemas.openxmlformats.org/officeDocument/2006/relationships/hyperlink" Target="https://sourcemaking.com/design_patterns/template_method" TargetMode="External"/><Relationship Id="rId3" Type="http://schemas.openxmlformats.org/officeDocument/2006/relationships/hyperlink" Target="https://sourcemaking.com/design_patterns/chain_of_responsibility" TargetMode="External"/><Relationship Id="rId7" Type="http://schemas.openxmlformats.org/officeDocument/2006/relationships/hyperlink" Target="https://sourcemaking.com/design_patterns/mediator" TargetMode="External"/><Relationship Id="rId12" Type="http://schemas.openxmlformats.org/officeDocument/2006/relationships/hyperlink" Target="https://sourcemaking.com/design_patterns/strategy"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hyperlink" Target="https://sourcemaking.com/design_patterns/iterator" TargetMode="External"/><Relationship Id="rId11" Type="http://schemas.openxmlformats.org/officeDocument/2006/relationships/hyperlink" Target="https://sourcemaking.com/design_patterns/state" TargetMode="External"/><Relationship Id="rId5" Type="http://schemas.openxmlformats.org/officeDocument/2006/relationships/hyperlink" Target="https://sourcemaking.com/design_patterns/interpreter" TargetMode="External"/><Relationship Id="rId10" Type="http://schemas.openxmlformats.org/officeDocument/2006/relationships/hyperlink" Target="https://sourcemaking.com/design_patterns/observer" TargetMode="External"/><Relationship Id="rId4" Type="http://schemas.openxmlformats.org/officeDocument/2006/relationships/hyperlink" Target="https://sourcemaking.com/design_patterns/command" TargetMode="External"/><Relationship Id="rId9" Type="http://schemas.openxmlformats.org/officeDocument/2006/relationships/hyperlink" Target="https://sourcemaking.com/design_patterns/null_object" TargetMode="External"/><Relationship Id="rId14" Type="http://schemas.openxmlformats.org/officeDocument/2006/relationships/hyperlink" Target="https://sourcemaking.com/design_patterns/visitor"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www.luisevalencia.com"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7.svg"/><Relationship Id="rId26" Type="http://schemas.openxmlformats.org/officeDocument/2006/relationships/image" Target="../media/image64.jpg"/><Relationship Id="rId3" Type="http://schemas.openxmlformats.org/officeDocument/2006/relationships/image" Target="../media/image55.png"/><Relationship Id="rId21"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58.png"/><Relationship Id="rId17" Type="http://schemas.openxmlformats.org/officeDocument/2006/relationships/image" Target="../media/image36.png"/><Relationship Id="rId25" Type="http://schemas.openxmlformats.org/officeDocument/2006/relationships/image" Target="../media/image63.png"/><Relationship Id="rId2" Type="http://schemas.openxmlformats.org/officeDocument/2006/relationships/notesSlide" Target="../notesSlides/notesSlide35.xml"/><Relationship Id="rId16" Type="http://schemas.openxmlformats.org/officeDocument/2006/relationships/image" Target="../media/image60.jpeg"/><Relationship Id="rId20"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57.jpeg"/><Relationship Id="rId24" Type="http://schemas.openxmlformats.org/officeDocument/2006/relationships/image" Target="../media/image21.svg"/><Relationship Id="rId5" Type="http://schemas.openxmlformats.org/officeDocument/2006/relationships/image" Target="../media/image34.png"/><Relationship Id="rId15" Type="http://schemas.openxmlformats.org/officeDocument/2006/relationships/image" Target="../media/image59.jpeg"/><Relationship Id="rId23" Type="http://schemas.openxmlformats.org/officeDocument/2006/relationships/image" Target="../media/image20.png"/><Relationship Id="rId10" Type="http://schemas.openxmlformats.org/officeDocument/2006/relationships/image" Target="../media/image25.svg"/><Relationship Id="rId19" Type="http://schemas.openxmlformats.org/officeDocument/2006/relationships/image" Target="../media/image61.jpg"/><Relationship Id="rId4" Type="http://schemas.openxmlformats.org/officeDocument/2006/relationships/image" Target="../media/image56.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hyperlink" Target="http://blogs.encamina.com/desarrollandosobresharepoint/" TargetMode="External"/><Relationship Id="rId3" Type="http://schemas.openxmlformats.org/officeDocument/2006/relationships/hyperlink" Target="https://blog.mastykarz.nl/" TargetMode="External"/><Relationship Id="rId7" Type="http://schemas.openxmlformats.org/officeDocument/2006/relationships/hyperlink" Target="https://delucagiuliano.co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hyperlink" Target="https://medium.com/inherits-cloud" TargetMode="External"/><Relationship Id="rId5" Type="http://schemas.openxmlformats.org/officeDocument/2006/relationships/hyperlink" Target="http://www.sharepointnutsandbolts.com/" TargetMode="External"/><Relationship Id="rId4" Type="http://schemas.openxmlformats.org/officeDocument/2006/relationships/hyperlink" Target="https://www.eliostruyf.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Typescript design patterns applied to React/SPFx</a:t>
            </a:r>
          </a:p>
        </p:txBody>
      </p:sp>
      <p:sp>
        <p:nvSpPr>
          <p:cNvPr id="3" name="Marcador de texto 2"/>
          <p:cNvSpPr>
            <a:spLocks noGrp="1"/>
          </p:cNvSpPr>
          <p:nvPr>
            <p:ph type="body" sz="quarter" idx="11"/>
          </p:nvPr>
        </p:nvSpPr>
        <p:spPr/>
        <p:txBody>
          <a:bodyPr/>
          <a:lstStyle/>
          <a:p>
            <a:r>
              <a:rPr lang="en-US" dirty="0"/>
              <a:t>Luis Valencia</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B6C48084-157A-9342-AB43-9A8B96BF8713}"/>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072180AE-67A6-B540-AC30-2912FEA3A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54" y="698213"/>
            <a:ext cx="11935326" cy="5616624"/>
          </a:xfrm>
          <a:prstGeom prst="rect">
            <a:avLst/>
          </a:prstGeom>
        </p:spPr>
      </p:pic>
    </p:spTree>
    <p:extLst>
      <p:ext uri="{BB962C8B-B14F-4D97-AF65-F5344CB8AC3E}">
        <p14:creationId xmlns:p14="http://schemas.microsoft.com/office/powerpoint/2010/main" val="375744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Gang of Four</a:t>
            </a:r>
          </a:p>
        </p:txBody>
      </p:sp>
      <p:sp>
        <p:nvSpPr>
          <p:cNvPr id="3" name="Marcador de texto 2"/>
          <p:cNvSpPr>
            <a:spLocks noGrp="1"/>
          </p:cNvSpPr>
          <p:nvPr>
            <p:ph type="body" sz="quarter" idx="10"/>
          </p:nvPr>
        </p:nvSpPr>
        <p:spPr>
          <a:xfrm>
            <a:off x="520836" y="1447801"/>
            <a:ext cx="11150329" cy="4207434"/>
          </a:xfrm>
        </p:spPr>
        <p:txBody>
          <a:bodyPr/>
          <a:lstStyle/>
          <a:p>
            <a:pPr defTabSz="913926" fontAlgn="base">
              <a:spcBef>
                <a:spcPct val="0"/>
              </a:spcBef>
              <a:spcAft>
                <a:spcPts val="2353"/>
              </a:spcAft>
              <a:defRPr/>
            </a:pPr>
            <a:r>
              <a:rPr lang="en-GB" sz="2800" b="1" i="1" dirty="0"/>
              <a:t>Design Patterns: Elements of Reusable Object-Oriented Software</a:t>
            </a:r>
            <a:r>
              <a:rPr lang="en-GB" sz="2800" dirty="0"/>
              <a:t> is a </a:t>
            </a:r>
            <a:r>
              <a:rPr lang="en-GB" sz="2800" dirty="0">
                <a:hlinkClick r:id="rId3" tooltip="Software engineering"/>
              </a:rPr>
              <a:t>software engineering</a:t>
            </a:r>
            <a:r>
              <a:rPr lang="en-GB" sz="2800" dirty="0"/>
              <a:t> book describing </a:t>
            </a:r>
            <a:r>
              <a:rPr lang="en-GB" sz="2800" dirty="0">
                <a:hlinkClick r:id="rId4" tooltip="Software design pattern"/>
              </a:rPr>
              <a:t>software design patterns</a:t>
            </a:r>
            <a:r>
              <a:rPr lang="en-GB" sz="2800" dirty="0"/>
              <a:t>. The book's authors are </a:t>
            </a:r>
            <a:r>
              <a:rPr lang="en-GB" sz="2800" dirty="0">
                <a:hlinkClick r:id="rId5" tooltip="Erich Gamma"/>
              </a:rPr>
              <a:t>Erich Gamma</a:t>
            </a:r>
            <a:r>
              <a:rPr lang="en-GB" sz="2800" dirty="0"/>
              <a:t>, Richard Helm, </a:t>
            </a:r>
            <a:r>
              <a:rPr lang="en-GB" sz="2800" dirty="0">
                <a:hlinkClick r:id="rId6" tooltip="Ralph Johnson (computer scientist)"/>
              </a:rPr>
              <a:t>Ralph Johnson</a:t>
            </a:r>
            <a:r>
              <a:rPr lang="en-GB" sz="2800" dirty="0"/>
              <a:t> and </a:t>
            </a:r>
            <a:r>
              <a:rPr lang="en-GB" sz="2800" dirty="0">
                <a:hlinkClick r:id="rId7" tooltip="John Vlissides"/>
              </a:rPr>
              <a:t>John Vlissides</a:t>
            </a:r>
            <a:r>
              <a:rPr lang="en-GB" sz="2800" dirty="0"/>
              <a:t> with a foreword by </a:t>
            </a:r>
            <a:r>
              <a:rPr lang="en-GB" sz="2800" dirty="0">
                <a:hlinkClick r:id="rId8" tooltip="Grady Booch"/>
              </a:rPr>
              <a:t>Grady Booch</a:t>
            </a:r>
            <a:r>
              <a:rPr lang="en-GB" sz="2800" dirty="0"/>
              <a:t>. (1994)</a:t>
            </a:r>
          </a:p>
          <a:p>
            <a:pPr defTabSz="913926" fontAlgn="base">
              <a:spcBef>
                <a:spcPct val="0"/>
              </a:spcBef>
              <a:spcAft>
                <a:spcPts val="2353"/>
              </a:spcAft>
              <a:defRPr/>
            </a:pPr>
            <a:r>
              <a:rPr lang="en-GB" sz="2800" dirty="0"/>
              <a:t>It has been influential to the field of software engineering and is regarded as an important source for object-oriented design theory and practice. More than 500,000 copies have been sold in English and in 13 other languages. The authors are often referred to as the </a:t>
            </a:r>
            <a:r>
              <a:rPr lang="en-GB" sz="2800" b="1" dirty="0"/>
              <a:t>Gang of Four</a:t>
            </a:r>
            <a:r>
              <a:rPr lang="en-GB" sz="2800" dirty="0"/>
              <a:t> (</a:t>
            </a:r>
            <a:r>
              <a:rPr lang="en-GB" sz="2800" b="1" dirty="0" err="1"/>
              <a:t>GoF</a:t>
            </a:r>
            <a:r>
              <a:rPr lang="en-GB" sz="2800" dirty="0"/>
              <a:t>).</a:t>
            </a:r>
            <a:endParaRPr lang="en-US" sz="2800" kern="0" dirty="0">
              <a:ln>
                <a:solidFill>
                  <a:srgbClr val="FFFFFF">
                    <a:alpha val="0"/>
                  </a:srgbClr>
                </a:solidFill>
              </a:ln>
              <a:solidFill>
                <a:srgbClr val="505050"/>
              </a:solidFill>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1691606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Design Patterns</a:t>
            </a:r>
          </a:p>
        </p:txBody>
      </p:sp>
      <p:sp>
        <p:nvSpPr>
          <p:cNvPr id="3" name="Marcador de texto 2"/>
          <p:cNvSpPr>
            <a:spLocks noGrp="1"/>
          </p:cNvSpPr>
          <p:nvPr>
            <p:ph type="body" sz="quarter" idx="10"/>
          </p:nvPr>
        </p:nvSpPr>
        <p:spPr>
          <a:xfrm>
            <a:off x="520836" y="1447801"/>
            <a:ext cx="11150329" cy="3666132"/>
          </a:xfrm>
        </p:spPr>
        <p:txBody>
          <a:bodyPr/>
          <a:lstStyle/>
          <a:p>
            <a:r>
              <a:rPr lang="en-GB" sz="2800" dirty="0"/>
              <a:t>In software engineering, a </a:t>
            </a:r>
            <a:r>
              <a:rPr lang="en-GB" sz="2800" b="1" dirty="0"/>
              <a:t>design pattern</a:t>
            </a:r>
            <a:r>
              <a:rPr lang="en-GB" sz="2800" dirty="0"/>
              <a:t> is a general repeatable solution to a commonly occurring problem in software design. A design pattern isn't a finished design that can be transformed directly into code. It is a description or template for how to solve a problem that can be used in many different situations.</a:t>
            </a:r>
            <a:endParaRPr lang="en-US" sz="2800" kern="0" dirty="0">
              <a:ln>
                <a:solidFill>
                  <a:srgbClr val="FFFFFF">
                    <a:alpha val="0"/>
                  </a:srgbClr>
                </a:solidFill>
              </a:ln>
              <a:solidFill>
                <a:srgbClr val="505050"/>
              </a:solidFill>
              <a:latin typeface="Segoe UI" panose="020B0502040204020203" pitchFamily="34" charset="0"/>
              <a:cs typeface="Segoe UI" panose="020B0502040204020203" pitchFamily="34" charset="0"/>
            </a:endParaRPr>
          </a:p>
          <a:p>
            <a:endParaRPr lang="en-US" dirty="0"/>
          </a:p>
          <a:p>
            <a:r>
              <a:rPr lang="en-US" dirty="0"/>
              <a:t>The 23 Gang of Four (GoF) patterns are generally considered the foundation for all other patterns. They are categorized in three groups: Creational, Structural, and Behavioral.</a:t>
            </a:r>
          </a:p>
        </p:txBody>
      </p:sp>
    </p:spTree>
    <p:extLst>
      <p:ext uri="{BB962C8B-B14F-4D97-AF65-F5344CB8AC3E}">
        <p14:creationId xmlns:p14="http://schemas.microsoft.com/office/powerpoint/2010/main" val="115312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Benefits of design patterns</a:t>
            </a:r>
          </a:p>
        </p:txBody>
      </p:sp>
      <p:sp>
        <p:nvSpPr>
          <p:cNvPr id="3" name="Marcador de texto 2"/>
          <p:cNvSpPr>
            <a:spLocks noGrp="1"/>
          </p:cNvSpPr>
          <p:nvPr>
            <p:ph type="body" sz="quarter" idx="10"/>
          </p:nvPr>
        </p:nvSpPr>
        <p:spPr>
          <a:xfrm>
            <a:off x="520836" y="1447801"/>
            <a:ext cx="11150329" cy="4202432"/>
          </a:xfrm>
        </p:spPr>
        <p:txBody>
          <a:bodyPr/>
          <a:lstStyle/>
          <a:p>
            <a:pPr marL="0" indent="0">
              <a:buNone/>
            </a:pPr>
            <a:r>
              <a:rPr lang="en-US" dirty="0"/>
              <a:t>Design patterns have two major benefits:</a:t>
            </a:r>
          </a:p>
          <a:p>
            <a:pPr marL="0" indent="0">
              <a:buNone/>
            </a:pPr>
            <a:endParaRPr lang="en-US" dirty="0"/>
          </a:p>
          <a:p>
            <a:r>
              <a:rPr lang="en-US" dirty="0"/>
              <a:t>First, they provide you with a way to solve issues related to software development using a proven solution making the overall system easier to understand and maintain. </a:t>
            </a:r>
          </a:p>
          <a:p>
            <a:endParaRPr lang="en-US" dirty="0"/>
          </a:p>
          <a:p>
            <a:r>
              <a:rPr lang="en-US" dirty="0"/>
              <a:t>Second, design patterns make communication between designers more efficient. Software professionals can immediately picture the high-level design in their heads when they refer the name of the pattern used to solve a particular issue when discussing system design.</a:t>
            </a:r>
          </a:p>
        </p:txBody>
      </p:sp>
    </p:spTree>
    <p:extLst>
      <p:ext uri="{BB962C8B-B14F-4D97-AF65-F5344CB8AC3E}">
        <p14:creationId xmlns:p14="http://schemas.microsoft.com/office/powerpoint/2010/main" val="233363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Creational Design Patterns</a:t>
            </a:r>
          </a:p>
        </p:txBody>
      </p:sp>
      <p:sp>
        <p:nvSpPr>
          <p:cNvPr id="3" name="Marcador de texto 2"/>
          <p:cNvSpPr>
            <a:spLocks noGrp="1"/>
          </p:cNvSpPr>
          <p:nvPr>
            <p:ph type="body" sz="quarter" idx="10"/>
          </p:nvPr>
        </p:nvSpPr>
        <p:spPr>
          <a:xfrm>
            <a:off x="520836" y="1447801"/>
            <a:ext cx="11150329" cy="5049075"/>
          </a:xfrm>
        </p:spPr>
        <p:txBody>
          <a:bodyPr/>
          <a:lstStyle/>
          <a:p>
            <a:pPr defTabSz="913926" fontAlgn="base">
              <a:spcBef>
                <a:spcPct val="0"/>
              </a:spcBef>
              <a:spcAft>
                <a:spcPts val="2353"/>
              </a:spcAft>
              <a:defRPr/>
            </a:pPr>
            <a:r>
              <a:rPr lang="en-GB" sz="2000" dirty="0"/>
              <a:t>These design patterns are all about class instantiation. This pattern can be further divided into class-creation patterns and object-creational patterns. While class-creation patterns use inheritance effectively in the instantiation process, object-creation patterns use delegation effectively to get the job done.</a:t>
            </a:r>
          </a:p>
          <a:p>
            <a:endParaRPr lang="en-GB" sz="1600" b="1" dirty="0">
              <a:hlinkClick r:id="rId3" tooltip="Provides a way to encapsulate a group of individual factories that have a common theme."/>
            </a:endParaRPr>
          </a:p>
          <a:p>
            <a:r>
              <a:rPr lang="en-GB" sz="1600" b="1" dirty="0">
                <a:hlinkClick r:id="rId4" tooltip="Restricts instantiation of a class to one object."/>
              </a:rPr>
              <a:t>Singleton</a:t>
            </a:r>
            <a:br>
              <a:rPr lang="en-GB" sz="1600" dirty="0"/>
            </a:br>
            <a:r>
              <a:rPr lang="en-GB" sz="1600" dirty="0"/>
              <a:t>A class of which only a single instance can exist</a:t>
            </a:r>
          </a:p>
          <a:p>
            <a:r>
              <a:rPr lang="en-GB" sz="1600" b="1" dirty="0">
                <a:hlinkClick r:id="rId3" tooltip="Provides a way to encapsulate a group of individual factories that have a common theme."/>
              </a:rPr>
              <a:t>Abstract Factory</a:t>
            </a:r>
            <a:br>
              <a:rPr lang="en-GB" sz="1600" dirty="0"/>
            </a:br>
            <a:r>
              <a:rPr lang="en-GB" sz="1600" dirty="0"/>
              <a:t>Creates an instance of several families of classes</a:t>
            </a:r>
          </a:p>
          <a:p>
            <a:r>
              <a:rPr lang="en-GB" sz="1600" b="1" dirty="0">
                <a:hlinkClick r:id="rId5" tooltip="Separate the construction of a complex object from its representation so that the same construction process can create different representations."/>
              </a:rPr>
              <a:t>Builder</a:t>
            </a:r>
            <a:br>
              <a:rPr lang="en-GB" sz="1600" dirty="0"/>
            </a:br>
            <a:r>
              <a:rPr lang="en-GB" sz="1600" dirty="0"/>
              <a:t>Separates object construction from its representation</a:t>
            </a:r>
          </a:p>
          <a:p>
            <a:r>
              <a:rPr lang="en-GB" sz="1600" b="1" dirty="0">
                <a:hlinkClick r:id="rId6" tooltip="Defines a separate method for creating the objects, which subclasses can then override to specify the derived type of product that will be created."/>
              </a:rPr>
              <a:t>Factory Method</a:t>
            </a:r>
            <a:br>
              <a:rPr lang="en-GB" sz="1600" dirty="0"/>
            </a:br>
            <a:r>
              <a:rPr lang="en-GB" sz="1600" dirty="0"/>
              <a:t>Creates an instance of several derived classes</a:t>
            </a:r>
          </a:p>
          <a:p>
            <a:r>
              <a:rPr lang="en-GB" sz="1600" b="1" dirty="0">
                <a:hlinkClick r:id="rId7" tooltip="Avoid expensive acquisition and release of resources by recycling objects that are no longer in use"/>
              </a:rPr>
              <a:t>Object Pool</a:t>
            </a:r>
            <a:br>
              <a:rPr lang="en-GB" sz="1600" dirty="0"/>
            </a:br>
            <a:r>
              <a:rPr lang="en-GB" sz="1600" dirty="0"/>
              <a:t>Avoid expensive acquisition and release of resources by recycling objects that are no longer in use</a:t>
            </a:r>
          </a:p>
          <a:p>
            <a:r>
              <a:rPr lang="en-GB" sz="1600" b="1" dirty="0">
                <a:hlinkClick r:id="rId8" tooltip="Being cloned to produce new objects."/>
              </a:rPr>
              <a:t>Prototype</a:t>
            </a:r>
            <a:br>
              <a:rPr lang="en-GB" sz="1600" dirty="0"/>
            </a:br>
            <a:r>
              <a:rPr lang="en-GB" sz="1600" dirty="0"/>
              <a:t>A fully initialized instance to be copied or cloned</a:t>
            </a:r>
          </a:p>
          <a:p>
            <a:pPr defTabSz="913926" fontAlgn="base">
              <a:spcBef>
                <a:spcPct val="0"/>
              </a:spcBef>
              <a:spcAft>
                <a:spcPts val="2353"/>
              </a:spcAft>
              <a:defRPr/>
            </a:pPr>
            <a:endParaRPr lang="en-US" sz="1600" kern="0" dirty="0">
              <a:ln>
                <a:solidFill>
                  <a:srgbClr val="FFFFFF">
                    <a:alpha val="0"/>
                  </a:srgbClr>
                </a:solidFill>
              </a:ln>
              <a:solidFill>
                <a:srgbClr val="505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27152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a:t>
            </a:r>
          </a:p>
        </p:txBody>
      </p:sp>
      <p:sp>
        <p:nvSpPr>
          <p:cNvPr id="3" name="Marcador de texto 2"/>
          <p:cNvSpPr>
            <a:spLocks noGrp="1"/>
          </p:cNvSpPr>
          <p:nvPr>
            <p:ph type="body" sz="quarter" idx="10"/>
          </p:nvPr>
        </p:nvSpPr>
        <p:spPr>
          <a:xfrm>
            <a:off x="520836" y="1447801"/>
            <a:ext cx="11150329" cy="5035225"/>
          </a:xfrm>
        </p:spPr>
        <p:txBody>
          <a:bodyPr/>
          <a:lstStyle/>
          <a:p>
            <a:pPr>
              <a:spcAft>
                <a:spcPts val="600"/>
              </a:spcAft>
            </a:pPr>
            <a:r>
              <a:rPr lang="en-US" sz="2000" i="1" dirty="0"/>
              <a:t>A singleton is a pattern that guarantees there is a single instance of an object in the system. A singleton can maintain a state which is shared across the entire system. Singletons abstract their internal workings from the rest of the system. </a:t>
            </a:r>
            <a:endParaRPr lang="en-US" sz="2800" i="1" dirty="0">
              <a:gradFill>
                <a:gsLst>
                  <a:gs pos="2917">
                    <a:schemeClr val="tx1"/>
                  </a:gs>
                  <a:gs pos="30000">
                    <a:schemeClr val="tx1"/>
                  </a:gs>
                </a:gsLst>
                <a:lin ang="5400000" scaled="0"/>
              </a:gradFill>
            </a:endParaRPr>
          </a:p>
          <a:p>
            <a:pPr marL="0" indent="0">
              <a:buNone/>
            </a:pPr>
            <a:r>
              <a:rPr lang="en-US" sz="2000" b="1" dirty="0"/>
              <a:t>Scenario:</a:t>
            </a:r>
          </a:p>
          <a:p>
            <a:r>
              <a:rPr lang="en-US" sz="2000" dirty="0"/>
              <a:t>Any application at some point will need to read configuration variables from somewhere, imagine a SPFx </a:t>
            </a:r>
            <a:r>
              <a:rPr lang="en-US" sz="2000" dirty="0" err="1"/>
              <a:t>webpart</a:t>
            </a:r>
            <a:r>
              <a:rPr lang="en-US" sz="2000" dirty="0"/>
              <a:t> which is a complex SPA with many screens and forms where you need to rely on a configuration </a:t>
            </a:r>
            <a:r>
              <a:rPr lang="en-US" sz="2000" dirty="0" err="1"/>
              <a:t>Sharepoint</a:t>
            </a:r>
            <a:r>
              <a:rPr lang="en-US" sz="2000" dirty="0"/>
              <a:t> List, where you store information like: Number of Items per page, Max Number of Connections, Timeouts, Max Number of devices allowed, and things like that.</a:t>
            </a:r>
          </a:p>
          <a:p>
            <a:r>
              <a:rPr lang="en-US" sz="2000" dirty="0"/>
              <a:t>In this scenario it makes sense to build a class that will allow you easy retrieval of those values without you having to write code to retrieve the values in all screens or forms on the SPA.</a:t>
            </a:r>
          </a:p>
          <a:p>
            <a:r>
              <a:rPr lang="en-US" sz="2000" dirty="0"/>
              <a:t>It is a poor practice to repeat configuration access code everywhere in the system. If the physical location of configuration ever changes one would have to update many different files and lines of code. To solve this, developers implement a singleton for managing configuration.</a:t>
            </a:r>
          </a:p>
          <a:p>
            <a:r>
              <a:rPr lang="en-US" sz="2000" dirty="0"/>
              <a:t>For this sample only one file need to be added and the .</a:t>
            </a:r>
            <a:r>
              <a:rPr lang="en-US" sz="2000" dirty="0" err="1"/>
              <a:t>tsx</a:t>
            </a:r>
            <a:r>
              <a:rPr lang="en-US" sz="2000" dirty="0"/>
              <a:t> file modified to use the Singleton Pattern.</a:t>
            </a:r>
          </a:p>
          <a:p>
            <a:pPr marL="0" indent="0">
              <a:spcAft>
                <a:spcPts val="600"/>
              </a:spcAft>
              <a:buNone/>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8361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F3A3D99-A47A-5346-93A5-55B3223EF3D9}"/>
              </a:ext>
            </a:extLst>
          </p:cNvPr>
          <p:cNvPicPr>
            <a:picLocks noGrp="1" noChangeAspect="1"/>
          </p:cNvPicPr>
          <p:nvPr>
            <p:ph type="pic" sz="quarter" idx="14"/>
          </p:nvPr>
        </p:nvPicPr>
        <p:blipFill>
          <a:blip r:embed="rId3"/>
          <a:srcRect l="21045" r="21045"/>
          <a:stretch>
            <a:fillRect/>
          </a:stretch>
        </p:blipFill>
        <p:spPr/>
      </p:pic>
      <p:sp>
        <p:nvSpPr>
          <p:cNvPr id="3" name="Marcador de texto 2"/>
          <p:cNvSpPr>
            <a:spLocks noGrp="1"/>
          </p:cNvSpPr>
          <p:nvPr>
            <p:ph type="body" idx="1"/>
          </p:nvPr>
        </p:nvSpPr>
        <p:spPr/>
        <p:txBody>
          <a:bodyPr/>
          <a:lstStyle/>
          <a:p>
            <a:r>
              <a:rPr lang="en-US" dirty="0"/>
              <a:t>SHOW ME THE CODE</a:t>
            </a:r>
          </a:p>
        </p:txBody>
      </p:sp>
      <p:sp>
        <p:nvSpPr>
          <p:cNvPr id="4" name="Marcador de contenido 3"/>
          <p:cNvSpPr>
            <a:spLocks noGrp="1"/>
          </p:cNvSpPr>
          <p:nvPr>
            <p:ph sz="quarter" idx="13"/>
          </p:nvPr>
        </p:nvSpPr>
        <p:spPr/>
        <p:txBody>
          <a:bodyPr/>
          <a:lstStyle/>
          <a:p>
            <a:r>
              <a:rPr lang="en-US" sz="4000" dirty="0"/>
              <a:t>Singleton</a:t>
            </a:r>
            <a:endParaRPr lang="en-US" dirty="0"/>
          </a:p>
        </p:txBody>
      </p:sp>
    </p:spTree>
    <p:extLst>
      <p:ext uri="{BB962C8B-B14F-4D97-AF65-F5344CB8AC3E}">
        <p14:creationId xmlns:p14="http://schemas.microsoft.com/office/powerpoint/2010/main" val="270223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Abstract Factory</a:t>
            </a:r>
          </a:p>
        </p:txBody>
      </p:sp>
      <p:sp>
        <p:nvSpPr>
          <p:cNvPr id="3" name="Marcador de texto 2"/>
          <p:cNvSpPr>
            <a:spLocks noGrp="1"/>
          </p:cNvSpPr>
          <p:nvPr>
            <p:ph type="body" sz="quarter" idx="10"/>
          </p:nvPr>
        </p:nvSpPr>
        <p:spPr>
          <a:xfrm>
            <a:off x="520836" y="1447801"/>
            <a:ext cx="11150329" cy="3453253"/>
          </a:xfrm>
        </p:spPr>
        <p:txBody>
          <a:bodyPr/>
          <a:lstStyle/>
          <a:p>
            <a:r>
              <a:rPr lang="en-US" sz="2000" dirty="0"/>
              <a:t>The Abstract Factory Pattern usually defines the interfaces of a collection of factory methods, without specifying concrete products. This allows an entire factory to be replaceable.</a:t>
            </a:r>
          </a:p>
          <a:p>
            <a:endParaRPr lang="en-US" sz="1200" kern="0" dirty="0">
              <a:ln>
                <a:solidFill>
                  <a:srgbClr val="FFFFFF">
                    <a:alpha val="0"/>
                  </a:srgbClr>
                </a:solidFill>
              </a:ln>
              <a:solidFill>
                <a:srgbClr val="505050"/>
              </a:solidFill>
              <a:latin typeface="Segoe UI" panose="020B0502040204020203" pitchFamily="34" charset="0"/>
              <a:cs typeface="Segoe UI" panose="020B0502040204020203" pitchFamily="34" charset="0"/>
            </a:endParaRPr>
          </a:p>
          <a:p>
            <a:r>
              <a:rPr lang="en-US" sz="2000" dirty="0"/>
              <a:t>For the sake of simplicity lets suppose you work at Company A, and company A acquired company B, at company A you have a webpart developed that brings Customer Information from Sharepoint List, but at Company B which was acquired and in the process of merging, they have Customer Information in their own CRM which exposes data via REST APIs or just a JSON file.</a:t>
            </a:r>
          </a:p>
          <a:p>
            <a:r>
              <a:rPr lang="en-US" sz="2000" dirty="0"/>
              <a:t>The users wants to see their Customers in the same Sharepoint page using the same webpart, meaning that the webpart needs to be added twice with different parameters to the same page and users can search for customers information on both data sources, with the same source code.</a:t>
            </a:r>
          </a:p>
          <a:p>
            <a:br>
              <a:rPr lang="en-US" sz="1200" dirty="0"/>
            </a:br>
            <a:endParaRPr lang="en-US" sz="1200" kern="0" dirty="0">
              <a:ln>
                <a:solidFill>
                  <a:srgbClr val="FFFFFF">
                    <a:alpha val="0"/>
                  </a:srgbClr>
                </a:solidFill>
              </a:ln>
              <a:solidFill>
                <a:srgbClr val="505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5749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96D0254-FC42-0748-AD11-DD981E7001BC}"/>
              </a:ext>
            </a:extLst>
          </p:cNvPr>
          <p:cNvPicPr>
            <a:picLocks noGrp="1" noChangeAspect="1"/>
          </p:cNvPicPr>
          <p:nvPr>
            <p:ph type="pic" sz="quarter" idx="14"/>
          </p:nvPr>
        </p:nvPicPr>
        <p:blipFill>
          <a:blip r:embed="rId3"/>
          <a:srcRect l="20451" r="20451"/>
          <a:stretch>
            <a:fillRect/>
          </a:stretch>
        </p:blipFill>
        <p:spPr/>
      </p:pic>
      <p:sp>
        <p:nvSpPr>
          <p:cNvPr id="3" name="Marcador de texto 2"/>
          <p:cNvSpPr>
            <a:spLocks noGrp="1"/>
          </p:cNvSpPr>
          <p:nvPr>
            <p:ph type="body" idx="1"/>
          </p:nvPr>
        </p:nvSpPr>
        <p:spPr/>
        <p:txBody>
          <a:bodyPr/>
          <a:lstStyle/>
          <a:p>
            <a:r>
              <a:rPr lang="en-US" dirty="0"/>
              <a:t>SHOW ME THE CODE</a:t>
            </a:r>
          </a:p>
        </p:txBody>
      </p:sp>
      <p:sp>
        <p:nvSpPr>
          <p:cNvPr id="4" name="Marcador de contenido 3"/>
          <p:cNvSpPr>
            <a:spLocks noGrp="1"/>
          </p:cNvSpPr>
          <p:nvPr>
            <p:ph sz="quarter" idx="13"/>
          </p:nvPr>
        </p:nvSpPr>
        <p:spPr/>
        <p:txBody>
          <a:bodyPr/>
          <a:lstStyle/>
          <a:p>
            <a:r>
              <a:rPr lang="en-US" sz="4000" dirty="0"/>
              <a:t>Abstract Factory</a:t>
            </a:r>
          </a:p>
        </p:txBody>
      </p:sp>
    </p:spTree>
    <p:extLst>
      <p:ext uri="{BB962C8B-B14F-4D97-AF65-F5344CB8AC3E}">
        <p14:creationId xmlns:p14="http://schemas.microsoft.com/office/powerpoint/2010/main" val="228887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Builder</a:t>
            </a:r>
          </a:p>
        </p:txBody>
      </p:sp>
      <p:sp>
        <p:nvSpPr>
          <p:cNvPr id="6" name="Rectangle 5">
            <a:extLst>
              <a:ext uri="{FF2B5EF4-FFF2-40B4-BE49-F238E27FC236}">
                <a16:creationId xmlns:a16="http://schemas.microsoft.com/office/drawing/2014/main" id="{8EC8BB3A-BD3B-5845-A8E8-8F72271AEAF0}"/>
              </a:ext>
            </a:extLst>
          </p:cNvPr>
          <p:cNvSpPr/>
          <p:nvPr/>
        </p:nvSpPr>
        <p:spPr>
          <a:xfrm>
            <a:off x="385589" y="1152222"/>
            <a:ext cx="11521280" cy="646331"/>
          </a:xfrm>
          <a:prstGeom prst="rect">
            <a:avLst/>
          </a:prstGeom>
        </p:spPr>
        <p:txBody>
          <a:bodyPr wrap="square">
            <a:spAutoFit/>
          </a:bodyPr>
          <a:lstStyle/>
          <a:p>
            <a:r>
              <a:rPr lang="en-US" i="1" dirty="0">
                <a:solidFill>
                  <a:srgbClr val="3A4145"/>
                </a:solidFill>
                <a:latin typeface="Merriweather"/>
              </a:rPr>
              <a:t>Builder pattern builds a complex object using simple objects and using a step by step approach. This type of design pattern comes under creational pattern as this pattern provides one of the best ways to create an object.</a:t>
            </a:r>
            <a:endParaRPr lang="en-US" dirty="0"/>
          </a:p>
        </p:txBody>
      </p:sp>
      <p:sp>
        <p:nvSpPr>
          <p:cNvPr id="7" name="Rectangle 6">
            <a:extLst>
              <a:ext uri="{FF2B5EF4-FFF2-40B4-BE49-F238E27FC236}">
                <a16:creationId xmlns:a16="http://schemas.microsoft.com/office/drawing/2014/main" id="{813CA182-D50E-4D46-A270-CED88945089E}"/>
              </a:ext>
            </a:extLst>
          </p:cNvPr>
          <p:cNvSpPr/>
          <p:nvPr/>
        </p:nvSpPr>
        <p:spPr>
          <a:xfrm>
            <a:off x="396643" y="2332335"/>
            <a:ext cx="11510226" cy="1477328"/>
          </a:xfrm>
          <a:prstGeom prst="rect">
            <a:avLst/>
          </a:prstGeom>
        </p:spPr>
        <p:txBody>
          <a:bodyPr wrap="square">
            <a:spAutoFit/>
          </a:bodyPr>
          <a:lstStyle/>
          <a:p>
            <a:r>
              <a:rPr lang="en-US" dirty="0">
                <a:solidFill>
                  <a:srgbClr val="3A4145"/>
                </a:solidFill>
                <a:latin typeface="Merriweather"/>
              </a:rPr>
              <a:t>A Builder class builds the final object step by step. This builder is independent of other objects.</a:t>
            </a:r>
          </a:p>
          <a:p>
            <a:endParaRPr lang="en-US" dirty="0">
              <a:solidFill>
                <a:srgbClr val="3A4145"/>
              </a:solidFill>
              <a:latin typeface="Merriweather"/>
            </a:endParaRPr>
          </a:p>
          <a:p>
            <a:r>
              <a:rPr lang="en-US" dirty="0"/>
              <a:t>The idea on this example is to show how you can build a Complex object from single objects, a Meal from (burger, fries, soda). Suppose you have a </a:t>
            </a:r>
            <a:r>
              <a:rPr lang="en-US" dirty="0" err="1"/>
              <a:t>Sharepoint</a:t>
            </a:r>
            <a:r>
              <a:rPr lang="en-US" dirty="0"/>
              <a:t> List for Burgers, another list for Sodas, another one for desserts, and you want to build different Meals (Menus), so this would be a perfect sample.</a:t>
            </a:r>
          </a:p>
        </p:txBody>
      </p:sp>
    </p:spTree>
    <p:extLst>
      <p:ext uri="{BB962C8B-B14F-4D97-AF65-F5344CB8AC3E}">
        <p14:creationId xmlns:p14="http://schemas.microsoft.com/office/powerpoint/2010/main" val="156187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Luis Valencia</a:t>
            </a:r>
          </a:p>
        </p:txBody>
      </p:sp>
      <p:sp>
        <p:nvSpPr>
          <p:cNvPr id="3" name="Marcador de texto 2"/>
          <p:cNvSpPr>
            <a:spLocks noGrp="1"/>
          </p:cNvSpPr>
          <p:nvPr>
            <p:ph type="body" sz="quarter" idx="12"/>
          </p:nvPr>
        </p:nvSpPr>
        <p:spPr/>
        <p:txBody>
          <a:bodyPr/>
          <a:lstStyle/>
          <a:p>
            <a:r>
              <a:rPr lang="en-US" dirty="0"/>
              <a:t>Senior Solutions Architect</a:t>
            </a:r>
          </a:p>
        </p:txBody>
      </p:sp>
      <p:sp>
        <p:nvSpPr>
          <p:cNvPr id="4" name="Marcador de texto 3"/>
          <p:cNvSpPr>
            <a:spLocks noGrp="1"/>
          </p:cNvSpPr>
          <p:nvPr>
            <p:ph type="body" sz="quarter" idx="13"/>
          </p:nvPr>
        </p:nvSpPr>
        <p:spPr/>
        <p:txBody>
          <a:bodyPr/>
          <a:lstStyle/>
          <a:p>
            <a:r>
              <a:rPr lang="en-US" dirty="0"/>
              <a:t>PwC Belgium</a:t>
            </a:r>
          </a:p>
        </p:txBody>
      </p:sp>
      <p:sp>
        <p:nvSpPr>
          <p:cNvPr id="5" name="Marcador de texto 4"/>
          <p:cNvSpPr>
            <a:spLocks noGrp="1"/>
          </p:cNvSpPr>
          <p:nvPr>
            <p:ph type="body" sz="quarter" idx="14"/>
          </p:nvPr>
        </p:nvSpPr>
        <p:spPr/>
        <p:txBody>
          <a:bodyPr/>
          <a:lstStyle/>
          <a:p>
            <a:r>
              <a:rPr lang="en-US" dirty="0" err="1"/>
              <a:t>luisevalencia.com</a:t>
            </a:r>
            <a:endParaRPr lang="en-US" dirty="0"/>
          </a:p>
        </p:txBody>
      </p:sp>
      <p:sp>
        <p:nvSpPr>
          <p:cNvPr id="6" name="Marcador de texto 5"/>
          <p:cNvSpPr>
            <a:spLocks noGrp="1"/>
          </p:cNvSpPr>
          <p:nvPr>
            <p:ph type="body" sz="quarter" idx="15"/>
          </p:nvPr>
        </p:nvSpPr>
        <p:spPr/>
        <p:txBody>
          <a:bodyPr/>
          <a:lstStyle/>
          <a:p>
            <a:r>
              <a:rPr lang="en-US" dirty="0"/>
              <a:t>@</a:t>
            </a:r>
            <a:r>
              <a:rPr lang="en-US" dirty="0" err="1"/>
              <a:t>levalencia</a:t>
            </a:r>
            <a:endParaRPr lang="en-US" dirty="0"/>
          </a:p>
        </p:txBody>
      </p:sp>
      <p:pic>
        <p:nvPicPr>
          <p:cNvPr id="10" name="Picture Placeholder 9">
            <a:extLst>
              <a:ext uri="{FF2B5EF4-FFF2-40B4-BE49-F238E27FC236}">
                <a16:creationId xmlns:a16="http://schemas.microsoft.com/office/drawing/2014/main" id="{1F12E6F5-C25D-9C44-9306-4E44D490B79B}"/>
              </a:ext>
            </a:extLst>
          </p:cNvPr>
          <p:cNvPicPr>
            <a:picLocks noGrp="1" noChangeAspect="1"/>
          </p:cNvPicPr>
          <p:nvPr>
            <p:ph type="pic" sz="quarter" idx="16"/>
          </p:nvPr>
        </p:nvPicPr>
        <p:blipFill>
          <a:blip r:embed="rId3"/>
          <a:srcRect t="8018" b="8018"/>
          <a:stretch>
            <a:fillRect/>
          </a:stretch>
        </p:blipFill>
        <p:spPr/>
      </p:pic>
      <p:sp>
        <p:nvSpPr>
          <p:cNvPr id="8" name="Marcador de texto 7"/>
          <p:cNvSpPr>
            <a:spLocks noGrp="1"/>
          </p:cNvSpPr>
          <p:nvPr>
            <p:ph type="body" sz="quarter" idx="17"/>
          </p:nvPr>
        </p:nvSpPr>
        <p:spPr/>
        <p:txBody>
          <a:bodyPr/>
          <a:lstStyle/>
          <a:p>
            <a:r>
              <a:rPr lang="en-US" dirty="0"/>
              <a:t>17 years of experience, 10 in </a:t>
            </a:r>
            <a:r>
              <a:rPr lang="en-US" dirty="0" err="1"/>
              <a:t>Sharepoint</a:t>
            </a:r>
            <a:r>
              <a:rPr lang="en-US" dirty="0"/>
              <a:t>, 2 times MVP</a:t>
            </a:r>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8B37B23-85D6-DF4E-AF51-0B2545504988}"/>
              </a:ext>
            </a:extLst>
          </p:cNvPr>
          <p:cNvPicPr>
            <a:picLocks noGrp="1" noChangeAspect="1"/>
          </p:cNvPicPr>
          <p:nvPr>
            <p:ph type="pic" sz="quarter" idx="14"/>
          </p:nvPr>
        </p:nvPicPr>
        <p:blipFill>
          <a:blip r:embed="rId3"/>
          <a:srcRect l="32146" r="32146"/>
          <a:stretch>
            <a:fillRect/>
          </a:stretch>
        </p:blipFill>
        <p:spPr/>
      </p:pic>
      <p:sp>
        <p:nvSpPr>
          <p:cNvPr id="3" name="Marcador de texto 2"/>
          <p:cNvSpPr>
            <a:spLocks noGrp="1"/>
          </p:cNvSpPr>
          <p:nvPr>
            <p:ph type="body" idx="1"/>
          </p:nvPr>
        </p:nvSpPr>
        <p:spPr/>
        <p:txBody>
          <a:bodyPr/>
          <a:lstStyle/>
          <a:p>
            <a:r>
              <a:rPr lang="en-US" dirty="0"/>
              <a:t>SHOW ME THE CODE</a:t>
            </a:r>
          </a:p>
        </p:txBody>
      </p:sp>
      <p:sp>
        <p:nvSpPr>
          <p:cNvPr id="4" name="Marcador de contenido 3"/>
          <p:cNvSpPr>
            <a:spLocks noGrp="1"/>
          </p:cNvSpPr>
          <p:nvPr>
            <p:ph sz="quarter" idx="13"/>
          </p:nvPr>
        </p:nvSpPr>
        <p:spPr/>
        <p:txBody>
          <a:bodyPr/>
          <a:lstStyle/>
          <a:p>
            <a:r>
              <a:rPr lang="en-US" sz="4000" dirty="0"/>
              <a:t>Builder</a:t>
            </a:r>
          </a:p>
        </p:txBody>
      </p:sp>
    </p:spTree>
    <p:extLst>
      <p:ext uri="{BB962C8B-B14F-4D97-AF65-F5344CB8AC3E}">
        <p14:creationId xmlns:p14="http://schemas.microsoft.com/office/powerpoint/2010/main" val="25545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Factory method</a:t>
            </a:r>
          </a:p>
        </p:txBody>
      </p:sp>
      <p:sp>
        <p:nvSpPr>
          <p:cNvPr id="4" name="Rectangle 3">
            <a:extLst>
              <a:ext uri="{FF2B5EF4-FFF2-40B4-BE49-F238E27FC236}">
                <a16:creationId xmlns:a16="http://schemas.microsoft.com/office/drawing/2014/main" id="{FAB5B2E2-E368-614A-8FEC-4784EEBBDD33}"/>
              </a:ext>
            </a:extLst>
          </p:cNvPr>
          <p:cNvSpPr/>
          <p:nvPr/>
        </p:nvSpPr>
        <p:spPr bwMode="auto">
          <a:xfrm>
            <a:off x="399169" y="1061602"/>
            <a:ext cx="11392073" cy="1368337"/>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4400" eaLnBrk="0" fontAlgn="base" hangingPunct="0">
              <a:spcBef>
                <a:spcPct val="0"/>
              </a:spcBef>
              <a:spcAft>
                <a:spcPct val="0"/>
              </a:spcAft>
            </a:pPr>
            <a:r>
              <a:rPr lang="en-US" sz="1400" dirty="0">
                <a:latin typeface="Arial" panose="020B0604020202020204" pitchFamily="34" charset="0"/>
              </a:rPr>
              <a:t>Under some scenarios, a class cannot predict exactly what objects it will create, or its subclasses may want to create more specified versions of these objects. Then, the Factory Method Pattern can be applied. </a:t>
            </a:r>
          </a:p>
          <a:p>
            <a:pPr lvl="0" defTabSz="914400" eaLnBrk="0" fontAlgn="base" hangingPunct="0">
              <a:spcBef>
                <a:spcPct val="0"/>
              </a:spcBef>
              <a:spcAft>
                <a:spcPct val="0"/>
              </a:spcAft>
            </a:pPr>
            <a:endParaRPr lang="en-US" altLang="en-US" sz="1400" dirty="0">
              <a:latin typeface="Arial" panose="020B0604020202020204" pitchFamily="34" charset="0"/>
            </a:endParaRPr>
          </a:p>
          <a:p>
            <a:pPr lvl="0" defTabSz="914400" eaLnBrk="0" fontAlgn="base" hangingPunct="0">
              <a:spcBef>
                <a:spcPct val="0"/>
              </a:spcBef>
              <a:spcAft>
                <a:spcPct val="0"/>
              </a:spcAft>
            </a:pPr>
            <a:r>
              <a:rPr lang="en-GB" altLang="en-US" sz="1400" b="1" dirty="0">
                <a:latin typeface="Arial" panose="020B0604020202020204" pitchFamily="34" charset="0"/>
              </a:rPr>
              <a:t>Advantage of Factory Design Pattern</a:t>
            </a:r>
          </a:p>
          <a:p>
            <a:pPr lvl="0" defTabSz="914400" eaLnBrk="0" fontAlgn="base" hangingPunct="0">
              <a:spcBef>
                <a:spcPct val="0"/>
              </a:spcBef>
              <a:spcAft>
                <a:spcPct val="0"/>
              </a:spcAft>
            </a:pPr>
            <a:r>
              <a:rPr lang="en-GB" altLang="en-US" sz="1400" dirty="0">
                <a:latin typeface="Arial" panose="020B0604020202020204" pitchFamily="34" charset="0"/>
              </a:rPr>
              <a:t>Factory Method Pattern allows the sub-classes to choose the type of objects to create. It promotes the loose-coupling by eliminating the need to bind application-specific classes into the code. That means the code interacts solely with the resultant interface or abstract class, so that it will work with any classes that implement that interface or that extends that abstract class.</a:t>
            </a:r>
          </a:p>
          <a:p>
            <a:pPr lvl="0" defTabSz="914400" eaLnBrk="0" fontAlgn="base" hangingPunct="0">
              <a:spcBef>
                <a:spcPct val="0"/>
              </a:spcBef>
              <a:spcAft>
                <a:spcPct val="0"/>
              </a:spcAft>
            </a:pPr>
            <a:endParaRPr lang="en-GB" altLang="en-US" sz="1400" dirty="0">
              <a:latin typeface="Arial" panose="020B0604020202020204" pitchFamily="34" charset="0"/>
            </a:endParaRPr>
          </a:p>
          <a:p>
            <a:pPr defTabSz="914400" eaLnBrk="0" fontAlgn="base" hangingPunct="0">
              <a:spcBef>
                <a:spcPct val="0"/>
              </a:spcBef>
              <a:spcAft>
                <a:spcPct val="0"/>
              </a:spcAft>
            </a:pPr>
            <a:r>
              <a:rPr lang="en-US" sz="1400" dirty="0">
                <a:latin typeface="Arial" panose="020B0604020202020204" pitchFamily="34" charset="0"/>
              </a:rPr>
              <a:t>A factory method is a method of a factory that builds objects </a:t>
            </a:r>
          </a:p>
          <a:p>
            <a:pPr lvl="0" defTabSz="914400" eaLnBrk="0" fontAlgn="base" hangingPunct="0">
              <a:spcBef>
                <a:spcPct val="0"/>
              </a:spcBef>
              <a:spcAft>
                <a:spcPct val="0"/>
              </a:spcAft>
            </a:pPr>
            <a:endParaRPr lang="en-US" altLang="en-US" sz="1400" dirty="0">
              <a:latin typeface="Arial" panose="020B0604020202020204" pitchFamily="34" charset="0"/>
            </a:endParaRPr>
          </a:p>
          <a:p>
            <a:pPr lvl="0" defTabSz="914400" eaLnBrk="0" fontAlgn="base" hangingPunct="0">
              <a:spcBef>
                <a:spcPct val="0"/>
              </a:spcBef>
              <a:spcAft>
                <a:spcPct val="0"/>
              </a:spcAft>
            </a:pPr>
            <a:endParaRPr lang="en-US" altLang="en-US" sz="100" dirty="0">
              <a:latin typeface="Arial" panose="020B0604020202020204" pitchFamily="34" charset="0"/>
            </a:endParaRPr>
          </a:p>
          <a:p>
            <a:pPr lvl="0" defTabSz="914400" eaLnBrk="0" fontAlgn="base" hangingPunct="0">
              <a:spcBef>
                <a:spcPct val="0"/>
              </a:spcBef>
              <a:spcAft>
                <a:spcPct val="0"/>
              </a:spcAft>
            </a:pPr>
            <a:br>
              <a:rPr lang="en-US" altLang="en-US" sz="800" dirty="0">
                <a:latin typeface="Arial" panose="020B0604020202020204" pitchFamily="34" charset="0"/>
              </a:rPr>
            </a:br>
            <a:endParaRPr lang="en-US" altLang="en-US" sz="800" dirty="0">
              <a:latin typeface="Arial" panose="020B0604020202020204" pitchFamily="34" charset="0"/>
            </a:endParaRPr>
          </a:p>
          <a:p>
            <a:endParaRPr lang="en-US" sz="1400" kern="0" dirty="0">
              <a:ln>
                <a:solidFill>
                  <a:srgbClr val="FFFFFF">
                    <a:alpha val="0"/>
                  </a:srgbClr>
                </a:solidFill>
              </a:ln>
              <a:solidFill>
                <a:srgbClr val="505050"/>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7D1BC4B0-CCA8-5249-8143-DAE419B2278F}"/>
              </a:ext>
            </a:extLst>
          </p:cNvPr>
          <p:cNvSpPr/>
          <p:nvPr/>
        </p:nvSpPr>
        <p:spPr>
          <a:xfrm>
            <a:off x="7365498" y="6089550"/>
            <a:ext cx="4116640" cy="369332"/>
          </a:xfrm>
          <a:prstGeom prst="rect">
            <a:avLst/>
          </a:prstGeom>
        </p:spPr>
        <p:txBody>
          <a:bodyPr wrap="none">
            <a:spAutoFit/>
          </a:bodyPr>
          <a:lstStyle/>
          <a:p>
            <a:r>
              <a:rPr lang="en-GB" dirty="0"/>
              <a:t>From Book: Typescript Design Patterns</a:t>
            </a:r>
          </a:p>
        </p:txBody>
      </p:sp>
      <p:pic>
        <p:nvPicPr>
          <p:cNvPr id="7" name="Picture 9" descr="http://www.luisevalencia.com/content/images/2017/10/DesignPatterns.png">
            <a:extLst>
              <a:ext uri="{FF2B5EF4-FFF2-40B4-BE49-F238E27FC236}">
                <a16:creationId xmlns:a16="http://schemas.microsoft.com/office/drawing/2014/main" id="{949F575C-A177-4F40-BF18-BFAC8E0DD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40" y="3585975"/>
            <a:ext cx="11416205" cy="284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74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8BC5200-BAED-6746-826D-A7FFBDE27077}"/>
              </a:ext>
            </a:extLst>
          </p:cNvPr>
          <p:cNvPicPr>
            <a:picLocks noGrp="1" noChangeAspect="1"/>
          </p:cNvPicPr>
          <p:nvPr>
            <p:ph type="pic" sz="quarter" idx="14"/>
          </p:nvPr>
        </p:nvPicPr>
        <p:blipFill>
          <a:blip r:embed="rId3"/>
          <a:srcRect l="29615" r="29615"/>
          <a:stretch>
            <a:fillRect/>
          </a:stretch>
        </p:blipFill>
        <p:spPr/>
      </p:pic>
      <p:sp>
        <p:nvSpPr>
          <p:cNvPr id="3" name="Marcador de texto 2"/>
          <p:cNvSpPr>
            <a:spLocks noGrp="1"/>
          </p:cNvSpPr>
          <p:nvPr>
            <p:ph type="body" idx="1"/>
          </p:nvPr>
        </p:nvSpPr>
        <p:spPr/>
        <p:txBody>
          <a:bodyPr/>
          <a:lstStyle/>
          <a:p>
            <a:r>
              <a:rPr lang="en-US" dirty="0"/>
              <a:t>SHOW ME THE CODE</a:t>
            </a:r>
          </a:p>
        </p:txBody>
      </p:sp>
      <p:sp>
        <p:nvSpPr>
          <p:cNvPr id="4" name="Marcador de contenido 3"/>
          <p:cNvSpPr>
            <a:spLocks noGrp="1"/>
          </p:cNvSpPr>
          <p:nvPr>
            <p:ph sz="quarter" idx="13"/>
          </p:nvPr>
        </p:nvSpPr>
        <p:spPr/>
        <p:txBody>
          <a:bodyPr/>
          <a:lstStyle/>
          <a:p>
            <a:r>
              <a:rPr lang="en-US" sz="4000" dirty="0"/>
              <a:t>Factory method</a:t>
            </a:r>
          </a:p>
        </p:txBody>
      </p:sp>
    </p:spTree>
    <p:extLst>
      <p:ext uri="{BB962C8B-B14F-4D97-AF65-F5344CB8AC3E}">
        <p14:creationId xmlns:p14="http://schemas.microsoft.com/office/powerpoint/2010/main" val="3815142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lstStyle/>
          <a:p>
            <a:r>
              <a:rPr lang="en-US" dirty="0"/>
              <a:t>Structural design patterns</a:t>
            </a:r>
            <a:endParaRPr lang="en-US" spc="-49" dirty="0"/>
          </a:p>
        </p:txBody>
      </p:sp>
      <p:sp>
        <p:nvSpPr>
          <p:cNvPr id="9" name="Text Placeholder 8">
            <a:extLst>
              <a:ext uri="{FF2B5EF4-FFF2-40B4-BE49-F238E27FC236}">
                <a16:creationId xmlns:a16="http://schemas.microsoft.com/office/drawing/2014/main" id="{FE693E37-233A-114E-BBAE-EB9A56A57C31}"/>
              </a:ext>
            </a:extLst>
          </p:cNvPr>
          <p:cNvSpPr>
            <a:spLocks noGrp="1"/>
          </p:cNvSpPr>
          <p:nvPr>
            <p:ph type="body" sz="quarter" idx="11"/>
          </p:nvPr>
        </p:nvSpPr>
        <p:spPr>
          <a:xfrm>
            <a:off x="519248" y="1673089"/>
            <a:ext cx="5396365" cy="2462213"/>
          </a:xfrm>
        </p:spPr>
        <p:txBody>
          <a:bodyPr/>
          <a:lstStyle/>
          <a:p>
            <a:r>
              <a:rPr lang="en-US" sz="2000" b="1" dirty="0">
                <a:hlinkClick r:id="rId3" tooltip="Adapts one interface for a class into one that a client expects."/>
              </a:rPr>
              <a:t>Adapter</a:t>
            </a:r>
            <a:br>
              <a:rPr lang="en-US" sz="2000" dirty="0"/>
            </a:br>
            <a:r>
              <a:rPr lang="en-US" sz="2000" dirty="0"/>
              <a:t>Match interfaces of different classes</a:t>
            </a:r>
          </a:p>
          <a:p>
            <a:r>
              <a:rPr lang="en-US" sz="2000" b="1" dirty="0">
                <a:hlinkClick r:id="rId4" tooltip="Decouples an abstraction from its implementation so that the two can vary independently."/>
              </a:rPr>
              <a:t>Bridge</a:t>
            </a:r>
            <a:br>
              <a:rPr lang="en-US" sz="2000" dirty="0"/>
            </a:br>
            <a:r>
              <a:rPr lang="en-US" sz="2000" dirty="0"/>
              <a:t>Separates an object’s interface from its implementation</a:t>
            </a:r>
          </a:p>
          <a:p>
            <a:r>
              <a:rPr lang="en-US" sz="2000" b="1" dirty="0">
                <a:hlinkClick r:id="rId5" tooltip="Designed as a composition of one-or-more similar objects, all exhibiting similar functionality."/>
              </a:rPr>
              <a:t>Composite</a:t>
            </a:r>
            <a:br>
              <a:rPr lang="en-US" sz="2000" dirty="0"/>
            </a:br>
            <a:r>
              <a:rPr lang="en-US" sz="2000" dirty="0"/>
              <a:t>A tree structure of simple and composite objects</a:t>
            </a:r>
          </a:p>
          <a:p>
            <a:r>
              <a:rPr lang="en-US" sz="2000" b="1" dirty="0">
                <a:hlinkClick r:id="rId6" tooltip="Allows new/additional behavior to be added to an existing method of an object dynamically."/>
              </a:rPr>
              <a:t>Decorator</a:t>
            </a:r>
            <a:br>
              <a:rPr lang="en-US" sz="2000" dirty="0"/>
            </a:br>
            <a:r>
              <a:rPr lang="en-US" sz="2000" dirty="0"/>
              <a:t>Add responsibilities to objects dynamically</a:t>
            </a:r>
          </a:p>
          <a:p>
            <a:endParaRPr lang="en-US" sz="1400" dirty="0"/>
          </a:p>
          <a:p>
            <a:endParaRPr lang="en-US" sz="1400" dirty="0"/>
          </a:p>
        </p:txBody>
      </p:sp>
      <p:sp>
        <p:nvSpPr>
          <p:cNvPr id="10" name="Text Placeholder 9">
            <a:extLst>
              <a:ext uri="{FF2B5EF4-FFF2-40B4-BE49-F238E27FC236}">
                <a16:creationId xmlns:a16="http://schemas.microsoft.com/office/drawing/2014/main" id="{EF760D5B-D9DA-0B4E-A8EE-B51C871D4A5A}"/>
              </a:ext>
            </a:extLst>
          </p:cNvPr>
          <p:cNvSpPr>
            <a:spLocks noGrp="1"/>
          </p:cNvSpPr>
          <p:nvPr>
            <p:ph type="body" sz="quarter" idx="12"/>
          </p:nvPr>
        </p:nvSpPr>
        <p:spPr>
          <a:xfrm>
            <a:off x="6274800" y="1673089"/>
            <a:ext cx="5396365" cy="2462213"/>
          </a:xfrm>
        </p:spPr>
        <p:txBody>
          <a:bodyPr/>
          <a:lstStyle/>
          <a:p>
            <a:r>
              <a:rPr lang="en-US" sz="2000" b="1" dirty="0">
                <a:hlinkClick r:id="rId7" tooltip="Provides a simplified interface to a larger body of code."/>
              </a:rPr>
              <a:t>Facade</a:t>
            </a:r>
            <a:br>
              <a:rPr lang="en-US" sz="2000" dirty="0"/>
            </a:br>
            <a:r>
              <a:rPr lang="en-US" sz="2000" dirty="0"/>
              <a:t>A single class that represents an entire subsystem</a:t>
            </a:r>
          </a:p>
          <a:p>
            <a:r>
              <a:rPr lang="en-US" sz="2000" b="1" dirty="0">
                <a:hlinkClick r:id="rId8" tooltip="When many objects must be manipulated and these cannot afford to have extraneous data, flyweight is appropriate."/>
              </a:rPr>
              <a:t>Flyweight</a:t>
            </a:r>
            <a:br>
              <a:rPr lang="en-US" sz="2000" dirty="0"/>
            </a:br>
            <a:r>
              <a:rPr lang="en-US" sz="2000" dirty="0"/>
              <a:t>A fine-grained instance used for efficient sharing</a:t>
            </a:r>
          </a:p>
          <a:p>
            <a:r>
              <a:rPr lang="en-US" sz="2000" b="1" dirty="0">
                <a:hlinkClick r:id="rId9" tooltip="Restricts accessor/mutator access"/>
              </a:rPr>
              <a:t>Private Class Data</a:t>
            </a:r>
            <a:br>
              <a:rPr lang="en-US" sz="2000" dirty="0"/>
            </a:br>
            <a:r>
              <a:rPr lang="en-US" sz="2000" dirty="0"/>
              <a:t>Restricts accessor/mutator access</a:t>
            </a:r>
          </a:p>
          <a:p>
            <a:r>
              <a:rPr lang="en-US" sz="2000" b="1" dirty="0">
                <a:hlinkClick r:id="rId10" tooltip="Class functioning as an interface to another thing."/>
              </a:rPr>
              <a:t>Proxy</a:t>
            </a:r>
            <a:br>
              <a:rPr lang="en-US" sz="2000" dirty="0"/>
            </a:br>
            <a:r>
              <a:rPr lang="en-US" sz="2000" dirty="0"/>
              <a:t>An object representing another object</a:t>
            </a:r>
          </a:p>
          <a:p>
            <a:endParaRPr lang="en-US" sz="2000" dirty="0"/>
          </a:p>
        </p:txBody>
      </p:sp>
      <p:sp>
        <p:nvSpPr>
          <p:cNvPr id="121" name="Rectangle 120"/>
          <p:cNvSpPr/>
          <p:nvPr/>
        </p:nvSpPr>
        <p:spPr bwMode="auto">
          <a:xfrm>
            <a:off x="393423" y="784273"/>
            <a:ext cx="11403565" cy="663530"/>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pPr defTabSz="895922" fontAlgn="base">
              <a:spcBef>
                <a:spcPct val="0"/>
              </a:spcBef>
              <a:spcAft>
                <a:spcPts val="2307"/>
              </a:spcAft>
              <a:defRPr/>
            </a:pPr>
            <a:r>
              <a:rPr lang="en-US" dirty="0"/>
              <a:t>These design patterns are all about Class and Object composition. Structural class-creation patterns use inheritance to compose interfaces. Structural object-patterns define ways to compose objects to obtain new functionality</a:t>
            </a:r>
            <a:endParaRPr lang="en-US" sz="1568" kern="0" dirty="0">
              <a:ln>
                <a:solidFill>
                  <a:srgbClr val="FFFFFF">
                    <a:alpha val="0"/>
                  </a:srgbClr>
                </a:solidFill>
              </a:ln>
              <a:solidFill>
                <a:srgbClr val="505050"/>
              </a:solidFill>
              <a:latin typeface="Segoe UI" panose="020B0502040204020203" pitchFamily="34" charset="0"/>
              <a:cs typeface="Segoe UI" panose="020B0502040204020203" pitchFamily="34" charset="0"/>
            </a:endParaRPr>
          </a:p>
        </p:txBody>
      </p:sp>
      <p:sp>
        <p:nvSpPr>
          <p:cNvPr id="2" name="Rectangle 1"/>
          <p:cNvSpPr/>
          <p:nvPr/>
        </p:nvSpPr>
        <p:spPr>
          <a:xfrm>
            <a:off x="7220708" y="5970329"/>
            <a:ext cx="4179734" cy="363946"/>
          </a:xfrm>
          <a:prstGeom prst="rect">
            <a:avLst/>
          </a:prstGeom>
        </p:spPr>
        <p:txBody>
          <a:bodyPr wrap="none">
            <a:spAutoFit/>
          </a:bodyPr>
          <a:lstStyle/>
          <a:p>
            <a:r>
              <a:rPr lang="en-GB" sz="1765" dirty="0"/>
              <a:t>https://sourcemaking.com/design_patterns</a:t>
            </a:r>
          </a:p>
        </p:txBody>
      </p:sp>
    </p:spTree>
    <p:extLst>
      <p:ext uri="{BB962C8B-B14F-4D97-AF65-F5344CB8AC3E}">
        <p14:creationId xmlns:p14="http://schemas.microsoft.com/office/powerpoint/2010/main" val="272004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lstStyle/>
          <a:p>
            <a:r>
              <a:rPr lang="en-US" dirty="0"/>
              <a:t>Behavior design patterns</a:t>
            </a:r>
            <a:endParaRPr lang="en-US" spc="-49" dirty="0"/>
          </a:p>
        </p:txBody>
      </p:sp>
      <p:sp>
        <p:nvSpPr>
          <p:cNvPr id="9" name="Text Placeholder 8">
            <a:extLst>
              <a:ext uri="{FF2B5EF4-FFF2-40B4-BE49-F238E27FC236}">
                <a16:creationId xmlns:a16="http://schemas.microsoft.com/office/drawing/2014/main" id="{FE693E37-233A-114E-BBAE-EB9A56A57C31}"/>
              </a:ext>
            </a:extLst>
          </p:cNvPr>
          <p:cNvSpPr>
            <a:spLocks noGrp="1"/>
          </p:cNvSpPr>
          <p:nvPr>
            <p:ph type="body" sz="quarter" idx="11"/>
          </p:nvPr>
        </p:nvSpPr>
        <p:spPr>
          <a:xfrm>
            <a:off x="519248" y="1673089"/>
            <a:ext cx="5396365" cy="2462213"/>
          </a:xfrm>
        </p:spPr>
        <p:txBody>
          <a:bodyPr/>
          <a:lstStyle/>
          <a:p>
            <a:r>
              <a:rPr lang="en-US" sz="2000" b="1" dirty="0">
                <a:hlinkClick r:id="rId3" tooltip="Source of command objects and a series of processing objects."/>
              </a:rPr>
              <a:t>Chain of responsibility</a:t>
            </a:r>
            <a:br>
              <a:rPr lang="en-US" sz="2000" dirty="0"/>
            </a:br>
            <a:r>
              <a:rPr lang="en-US" sz="2000" dirty="0"/>
              <a:t>A way of passing a request between a chain of objects</a:t>
            </a:r>
          </a:p>
          <a:p>
            <a:r>
              <a:rPr lang="en-US" sz="2000" b="1" dirty="0">
                <a:hlinkClick r:id="rId4" tooltip="Objects are used to represent actions."/>
              </a:rPr>
              <a:t>Command</a:t>
            </a:r>
            <a:br>
              <a:rPr lang="en-US" sz="2000" dirty="0"/>
            </a:br>
            <a:r>
              <a:rPr lang="en-US" sz="2000" dirty="0"/>
              <a:t>Encapsulate a command request as an object</a:t>
            </a:r>
          </a:p>
          <a:p>
            <a:r>
              <a:rPr lang="en-US" sz="2000" b="1" dirty="0">
                <a:hlinkClick r:id="rId5" tooltip="The basic idea is to implement a specialized computer language to rapidly solve a defined class of problems."/>
              </a:rPr>
              <a:t>Interpreter</a:t>
            </a:r>
            <a:br>
              <a:rPr lang="en-US" sz="2000" dirty="0"/>
            </a:br>
            <a:r>
              <a:rPr lang="en-US" sz="2000" dirty="0"/>
              <a:t>A way to include language elements in a program</a:t>
            </a:r>
          </a:p>
          <a:p>
            <a:r>
              <a:rPr lang="en-US" sz="2000" b="1" dirty="0">
                <a:hlinkClick r:id="rId6" tooltip="Used to access the elements of an aggregate object sequentially without exposing its underlying representation."/>
              </a:rPr>
              <a:t>Iterator</a:t>
            </a:r>
            <a:br>
              <a:rPr lang="en-US" sz="2000" dirty="0"/>
            </a:br>
            <a:r>
              <a:rPr lang="en-US" sz="2000" dirty="0"/>
              <a:t>Sequentially access the elements of a collection</a:t>
            </a:r>
          </a:p>
          <a:p>
            <a:r>
              <a:rPr lang="en-US" sz="2000" b="1" dirty="0">
                <a:hlinkClick r:id="rId7" tooltip="Provides a unified interface to a set of interfaces in a subsystem."/>
              </a:rPr>
              <a:t>Mediator</a:t>
            </a:r>
            <a:br>
              <a:rPr lang="en-US" sz="2000" dirty="0"/>
            </a:br>
            <a:r>
              <a:rPr lang="en-US" sz="2000" dirty="0"/>
              <a:t>Defines simplified communication between classes</a:t>
            </a:r>
          </a:p>
          <a:p>
            <a:r>
              <a:rPr lang="en-US" sz="2000" b="1" dirty="0">
                <a:hlinkClick r:id="rId8" tooltip="Provides the ability to restore an object to its previous state."/>
              </a:rPr>
              <a:t>Memento</a:t>
            </a:r>
            <a:br>
              <a:rPr lang="en-US" sz="2000" dirty="0"/>
            </a:br>
            <a:r>
              <a:rPr lang="en-US" sz="2000" dirty="0"/>
              <a:t>Capture and restore an object's internal state</a:t>
            </a:r>
          </a:p>
          <a:p>
            <a:endParaRPr lang="en-US" sz="2000" dirty="0"/>
          </a:p>
          <a:p>
            <a:endParaRPr lang="en-US" sz="2000" dirty="0"/>
          </a:p>
        </p:txBody>
      </p:sp>
      <p:sp>
        <p:nvSpPr>
          <p:cNvPr id="10" name="Text Placeholder 9">
            <a:extLst>
              <a:ext uri="{FF2B5EF4-FFF2-40B4-BE49-F238E27FC236}">
                <a16:creationId xmlns:a16="http://schemas.microsoft.com/office/drawing/2014/main" id="{EF760D5B-D9DA-0B4E-A8EE-B51C871D4A5A}"/>
              </a:ext>
            </a:extLst>
          </p:cNvPr>
          <p:cNvSpPr>
            <a:spLocks noGrp="1"/>
          </p:cNvSpPr>
          <p:nvPr>
            <p:ph type="body" sz="quarter" idx="12"/>
          </p:nvPr>
        </p:nvSpPr>
        <p:spPr>
          <a:xfrm>
            <a:off x="6274800" y="1673089"/>
            <a:ext cx="5396365" cy="2462213"/>
          </a:xfrm>
        </p:spPr>
        <p:txBody>
          <a:bodyPr/>
          <a:lstStyle/>
          <a:p>
            <a:r>
              <a:rPr lang="en-US" sz="1800" b="1" dirty="0">
                <a:hlinkClick r:id="rId9" tooltip="Designed to act as a default value of an object."/>
              </a:rPr>
              <a:t>Null Object</a:t>
            </a:r>
            <a:br>
              <a:rPr lang="en-US" sz="1800" dirty="0"/>
            </a:br>
            <a:r>
              <a:rPr lang="en-US" sz="1800" dirty="0"/>
              <a:t>Designed to act as a default value of an object</a:t>
            </a:r>
          </a:p>
          <a:p>
            <a:r>
              <a:rPr lang="en-US" sz="1800" b="1" dirty="0">
                <a:hlinkClick r:id="rId10" tooltip="Observes the state of an object in a program."/>
              </a:rPr>
              <a:t>Observer</a:t>
            </a:r>
            <a:br>
              <a:rPr lang="en-US" sz="1800" dirty="0"/>
            </a:br>
            <a:r>
              <a:rPr lang="en-US" sz="1800" dirty="0"/>
              <a:t>A way of notifying change to a number of classes</a:t>
            </a:r>
          </a:p>
          <a:p>
            <a:r>
              <a:rPr lang="en-US" sz="1800" b="1" dirty="0">
                <a:hlinkClick r:id="rId11" tooltip="Represent the state of an object."/>
              </a:rPr>
              <a:t>State</a:t>
            </a:r>
            <a:br>
              <a:rPr lang="en-US" sz="1800" dirty="0"/>
            </a:br>
            <a:r>
              <a:rPr lang="en-US" sz="1800" dirty="0"/>
              <a:t>Alter an object's behavior when its state changes</a:t>
            </a:r>
          </a:p>
          <a:p>
            <a:r>
              <a:rPr lang="en-US" sz="1800" b="1" dirty="0">
                <a:hlinkClick r:id="rId12" tooltip="Algorithms can be selected on-the-fly at runtime."/>
              </a:rPr>
              <a:t>Strategy</a:t>
            </a:r>
            <a:br>
              <a:rPr lang="en-US" sz="1800" dirty="0"/>
            </a:br>
            <a:r>
              <a:rPr lang="en-US" sz="1800" dirty="0"/>
              <a:t>Encapsulates an algorithm inside a class</a:t>
            </a:r>
          </a:p>
          <a:p>
            <a:r>
              <a:rPr lang="en-US" sz="1800" b="1" dirty="0">
                <a:hlinkClick r:id="rId13" tooltip="A template method defines the skeleton of an algorithm."/>
              </a:rPr>
              <a:t>Template method</a:t>
            </a:r>
            <a:br>
              <a:rPr lang="en-US" sz="1800" dirty="0"/>
            </a:br>
            <a:r>
              <a:rPr lang="en-US" sz="1800" dirty="0"/>
              <a:t>Defer the exact steps of an algorithm to a subclass</a:t>
            </a:r>
          </a:p>
          <a:p>
            <a:r>
              <a:rPr lang="en-US" sz="1800" b="1" dirty="0">
                <a:hlinkClick r:id="rId14" tooltip="A way of separating an algorithm from an object structure."/>
              </a:rPr>
              <a:t>Visitor</a:t>
            </a:r>
            <a:br>
              <a:rPr lang="en-US" sz="1800" dirty="0"/>
            </a:br>
            <a:r>
              <a:rPr lang="en-US" sz="1800" dirty="0"/>
              <a:t>Defines a new operation to a class without change</a:t>
            </a:r>
          </a:p>
        </p:txBody>
      </p:sp>
      <p:sp>
        <p:nvSpPr>
          <p:cNvPr id="121" name="Rectangle 120"/>
          <p:cNvSpPr/>
          <p:nvPr/>
        </p:nvSpPr>
        <p:spPr bwMode="auto">
          <a:xfrm>
            <a:off x="393423" y="784273"/>
            <a:ext cx="11403565" cy="663530"/>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pPr defTabSz="895922" fontAlgn="base">
              <a:spcBef>
                <a:spcPct val="0"/>
              </a:spcBef>
              <a:spcAft>
                <a:spcPts val="2307"/>
              </a:spcAft>
              <a:defRPr/>
            </a:pPr>
            <a:r>
              <a:rPr lang="en-US" dirty="0"/>
              <a:t>These design patterns are all about Class's objects communication. Behavioral patterns are those patterns that are most specifically concerned with communication between objects.</a:t>
            </a:r>
          </a:p>
          <a:p>
            <a:pPr defTabSz="895922" fontAlgn="base">
              <a:spcBef>
                <a:spcPct val="0"/>
              </a:spcBef>
              <a:spcAft>
                <a:spcPts val="2307"/>
              </a:spcAft>
              <a:defRPr/>
            </a:pPr>
            <a:endParaRPr lang="en-US" sz="1568" kern="0" dirty="0">
              <a:ln>
                <a:solidFill>
                  <a:srgbClr val="FFFFFF">
                    <a:alpha val="0"/>
                  </a:srgbClr>
                </a:solidFill>
              </a:ln>
              <a:solidFill>
                <a:srgbClr val="505050"/>
              </a:solidFill>
              <a:latin typeface="Segoe UI" panose="020B0502040204020203" pitchFamily="34" charset="0"/>
              <a:cs typeface="Segoe UI" panose="020B0502040204020203" pitchFamily="34" charset="0"/>
            </a:endParaRPr>
          </a:p>
        </p:txBody>
      </p:sp>
      <p:sp>
        <p:nvSpPr>
          <p:cNvPr id="2" name="Rectangle 1"/>
          <p:cNvSpPr/>
          <p:nvPr/>
        </p:nvSpPr>
        <p:spPr>
          <a:xfrm>
            <a:off x="7220708" y="5970329"/>
            <a:ext cx="4179734" cy="363946"/>
          </a:xfrm>
          <a:prstGeom prst="rect">
            <a:avLst/>
          </a:prstGeom>
        </p:spPr>
        <p:txBody>
          <a:bodyPr wrap="none">
            <a:spAutoFit/>
          </a:bodyPr>
          <a:lstStyle/>
          <a:p>
            <a:r>
              <a:rPr lang="en-GB" sz="1765" dirty="0"/>
              <a:t>https://sourcemaking.com/design_patterns</a:t>
            </a:r>
          </a:p>
        </p:txBody>
      </p:sp>
    </p:spTree>
    <p:extLst>
      <p:ext uri="{BB962C8B-B14F-4D97-AF65-F5344CB8AC3E}">
        <p14:creationId xmlns:p14="http://schemas.microsoft.com/office/powerpoint/2010/main" val="196812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lstStyle/>
          <a:p>
            <a:r>
              <a:rPr lang="en-US" spc="-49" dirty="0"/>
              <a:t>Git hub Repo</a:t>
            </a:r>
          </a:p>
        </p:txBody>
      </p:sp>
      <p:sp>
        <p:nvSpPr>
          <p:cNvPr id="121" name="Rectangle 120"/>
          <p:cNvSpPr/>
          <p:nvPr/>
        </p:nvSpPr>
        <p:spPr bwMode="auto">
          <a:xfrm>
            <a:off x="269241" y="1381819"/>
            <a:ext cx="11403565" cy="4505081"/>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r>
              <a:rPr lang="en-GB" sz="7200" dirty="0"/>
              <a:t>https://</a:t>
            </a:r>
            <a:r>
              <a:rPr lang="en-GB" sz="7200" dirty="0" err="1"/>
              <a:t>github.com</a:t>
            </a:r>
            <a:r>
              <a:rPr lang="en-GB" sz="7200" dirty="0"/>
              <a:t>/</a:t>
            </a:r>
            <a:r>
              <a:rPr lang="en-GB" sz="7200" dirty="0" err="1"/>
              <a:t>levalencia</a:t>
            </a:r>
            <a:r>
              <a:rPr lang="en-GB" sz="7200" dirty="0"/>
              <a:t>/</a:t>
            </a:r>
            <a:r>
              <a:rPr lang="en-GB" sz="7200" dirty="0" err="1"/>
              <a:t>sp</a:t>
            </a:r>
            <a:r>
              <a:rPr lang="en-GB" sz="7200" dirty="0"/>
              <a:t>-dev-</a:t>
            </a:r>
            <a:r>
              <a:rPr lang="en-GB" sz="7200" dirty="0" err="1"/>
              <a:t>fx</a:t>
            </a:r>
            <a:r>
              <a:rPr lang="en-GB" sz="7200" dirty="0"/>
              <a:t>-</a:t>
            </a:r>
            <a:r>
              <a:rPr lang="en-GB" sz="7200" dirty="0" err="1"/>
              <a:t>webparts</a:t>
            </a:r>
            <a:r>
              <a:rPr lang="en-GB" sz="7200" dirty="0"/>
              <a:t>/</a:t>
            </a:r>
            <a:endParaRPr lang="en-US" sz="6000" kern="0" dirty="0">
              <a:ln>
                <a:solidFill>
                  <a:srgbClr val="FFFFFF">
                    <a:alpha val="0"/>
                  </a:srgbClr>
                </a:solidFill>
              </a:ln>
              <a:solidFill>
                <a:srgbClr val="505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1018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lstStyle/>
          <a:p>
            <a:r>
              <a:rPr lang="en-US" dirty="0"/>
              <a:t>What’s next? SOLID Principles</a:t>
            </a:r>
            <a:endParaRPr lang="en-US" spc="-49" dirty="0"/>
          </a:p>
        </p:txBody>
      </p:sp>
      <p:sp>
        <p:nvSpPr>
          <p:cNvPr id="121" name="Rectangle 120"/>
          <p:cNvSpPr/>
          <p:nvPr/>
        </p:nvSpPr>
        <p:spPr bwMode="auto">
          <a:xfrm>
            <a:off x="269241" y="1381819"/>
            <a:ext cx="11403565" cy="4505081"/>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r>
              <a:rPr lang="en-GB" sz="1765" dirty="0"/>
              <a:t>SOLID Principles are well-known Object-Oriented Design (</a:t>
            </a:r>
            <a:r>
              <a:rPr lang="en-GB" sz="1765" b="1" dirty="0"/>
              <a:t>OOD</a:t>
            </a:r>
            <a:r>
              <a:rPr lang="en-GB" sz="1765" dirty="0"/>
              <a:t>)principles summarized by Uncle Bob (Robert C. Martin). The word SOLID comes from the initials of the five principles it refers to, including </a:t>
            </a:r>
            <a:r>
              <a:rPr lang="en-GB" sz="1765" b="1" dirty="0"/>
              <a:t>Single responsibility principle</a:t>
            </a:r>
            <a:r>
              <a:rPr lang="en-GB" sz="1765" dirty="0"/>
              <a:t>, </a:t>
            </a:r>
            <a:r>
              <a:rPr lang="en-GB" sz="1765" b="1" dirty="0"/>
              <a:t>Open-closed principle</a:t>
            </a:r>
            <a:r>
              <a:rPr lang="en-GB" sz="1765" dirty="0"/>
              <a:t>, </a:t>
            </a:r>
            <a:r>
              <a:rPr lang="en-GB" sz="1765" b="1" dirty="0"/>
              <a:t>Liskov substitution principle</a:t>
            </a:r>
            <a:r>
              <a:rPr lang="en-GB" sz="1765" dirty="0"/>
              <a:t>, </a:t>
            </a:r>
            <a:r>
              <a:rPr lang="en-GB" sz="1765" b="1" dirty="0"/>
              <a:t>Interface segregation principle </a:t>
            </a:r>
            <a:r>
              <a:rPr lang="en-GB" sz="1765" dirty="0"/>
              <a:t>and </a:t>
            </a:r>
            <a:r>
              <a:rPr lang="en-GB" sz="1765" b="1" dirty="0"/>
              <a:t>Dependency inversion principle</a:t>
            </a:r>
            <a:r>
              <a:rPr lang="en-GB" sz="1765" dirty="0"/>
              <a:t>. Those principles are closely related to each other, and can be a great guidance in practice.</a:t>
            </a:r>
          </a:p>
          <a:p>
            <a:endParaRPr lang="en-GB" sz="1765" dirty="0"/>
          </a:p>
          <a:p>
            <a:r>
              <a:rPr lang="en-GB" sz="1765" dirty="0"/>
              <a:t>Here is a widely used summary of SOLID principles from Uncle Bob:</a:t>
            </a:r>
          </a:p>
          <a:p>
            <a:r>
              <a:rPr lang="en-GB" sz="1765" b="1" dirty="0"/>
              <a:t>Single responsibility principle</a:t>
            </a:r>
            <a:r>
              <a:rPr lang="en-GB" sz="1765" dirty="0"/>
              <a:t>: A class should have one, and only one, reason to change.</a:t>
            </a:r>
          </a:p>
          <a:p>
            <a:r>
              <a:rPr lang="en-GB" sz="1765" b="1" dirty="0"/>
              <a:t>Open-closed principle</a:t>
            </a:r>
            <a:r>
              <a:rPr lang="en-GB" sz="1765" dirty="0"/>
              <a:t>: You should be able to extend a classes behaviour, without modifying it.</a:t>
            </a:r>
          </a:p>
          <a:p>
            <a:r>
              <a:rPr lang="en-GB" sz="1765" b="1" dirty="0"/>
              <a:t>Liskov substitution principle</a:t>
            </a:r>
            <a:r>
              <a:rPr lang="en-GB" sz="1765" dirty="0"/>
              <a:t>: Derived classes must be substitutable for their base classes.</a:t>
            </a:r>
          </a:p>
          <a:p>
            <a:r>
              <a:rPr lang="en-GB" sz="1765" b="1" dirty="0"/>
              <a:t>Interface segregation principle</a:t>
            </a:r>
            <a:r>
              <a:rPr lang="en-GB" sz="1765" dirty="0"/>
              <a:t>: Make fine-grained interfaces that are client specific.</a:t>
            </a:r>
          </a:p>
          <a:p>
            <a:r>
              <a:rPr lang="en-GB" sz="1765" b="1" dirty="0"/>
              <a:t>Dependency inversion principle</a:t>
            </a:r>
            <a:r>
              <a:rPr lang="en-GB" sz="1765" dirty="0"/>
              <a:t>: Depend on abstractions, not on concretions.</a:t>
            </a:r>
            <a:endParaRPr lang="en-US" sz="1372" kern="0" dirty="0">
              <a:ln>
                <a:solidFill>
                  <a:srgbClr val="FFFFFF">
                    <a:alpha val="0"/>
                  </a:srgbClr>
                </a:solidFill>
              </a:ln>
              <a:solidFill>
                <a:srgbClr val="505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9299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lstStyle/>
          <a:p>
            <a:r>
              <a:rPr lang="en-US" dirty="0"/>
              <a:t>Single Responsibility Principle</a:t>
            </a:r>
          </a:p>
        </p:txBody>
      </p:sp>
      <p:sp>
        <p:nvSpPr>
          <p:cNvPr id="121" name="Rectangle 120"/>
          <p:cNvSpPr/>
          <p:nvPr/>
        </p:nvSpPr>
        <p:spPr bwMode="auto">
          <a:xfrm>
            <a:off x="269241" y="1381819"/>
            <a:ext cx="11403565" cy="4505081"/>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r>
              <a:rPr lang="en-US" sz="1765" b="1" dirty="0"/>
              <a:t>What does it mean?</a:t>
            </a:r>
            <a:endParaRPr lang="en-US" sz="1765" dirty="0"/>
          </a:p>
          <a:p>
            <a:r>
              <a:rPr lang="en-US" sz="1765" dirty="0"/>
              <a:t>A class should only have a single responsibility.</a:t>
            </a:r>
          </a:p>
          <a:p>
            <a:endParaRPr lang="en-US" sz="1765" dirty="0"/>
          </a:p>
          <a:p>
            <a:r>
              <a:rPr lang="en-US" sz="1765" b="1" dirty="0"/>
              <a:t>How does React adhere to it?</a:t>
            </a:r>
            <a:endParaRPr lang="en-US" sz="1765" dirty="0"/>
          </a:p>
          <a:p>
            <a:r>
              <a:rPr lang="en-US" sz="1765" dirty="0"/>
              <a:t>React applications consist of components, which are classes that inherit from the </a:t>
            </a:r>
            <a:r>
              <a:rPr lang="en-US" sz="1765" dirty="0" err="1"/>
              <a:t>React.Component</a:t>
            </a:r>
            <a:r>
              <a:rPr lang="en-US" sz="1765" dirty="0"/>
              <a:t> class. You can start building your application as a component and if it gets too complex, you can split this component up into multiple smaller components.</a:t>
            </a:r>
          </a:p>
          <a:p>
            <a:r>
              <a:rPr lang="en-US" sz="1765" dirty="0"/>
              <a:t>React doesn't force you to adhere to the principle, but you can split up your component classes into smaller components till you achieved </a:t>
            </a:r>
            <a:r>
              <a:rPr lang="en-US" sz="1765" b="1" dirty="0"/>
              <a:t>single responsibility</a:t>
            </a:r>
            <a:r>
              <a:rPr lang="en-US" sz="1765" dirty="0"/>
              <a:t> for all of your components.</a:t>
            </a:r>
          </a:p>
          <a:p>
            <a:r>
              <a:rPr lang="en-US" sz="1765" dirty="0"/>
              <a:t>For example, you could have a button component that just handles clicks and an input component that just handles user input. A level above you use a form component that uses multiple instances of the button and input component to get user credentials and above that a connection component that takes form data and sends it to a server.</a:t>
            </a:r>
          </a:p>
        </p:txBody>
      </p:sp>
      <p:sp>
        <p:nvSpPr>
          <p:cNvPr id="2" name="Rectangle 1"/>
          <p:cNvSpPr/>
          <p:nvPr/>
        </p:nvSpPr>
        <p:spPr>
          <a:xfrm>
            <a:off x="7220708" y="5970329"/>
            <a:ext cx="3710952" cy="363946"/>
          </a:xfrm>
          <a:prstGeom prst="rect">
            <a:avLst/>
          </a:prstGeom>
        </p:spPr>
        <p:txBody>
          <a:bodyPr wrap="none">
            <a:spAutoFit/>
          </a:bodyPr>
          <a:lstStyle/>
          <a:p>
            <a:r>
              <a:rPr lang="en-GB" sz="1765" dirty="0"/>
              <a:t>From Book: Typescript Design Patterns</a:t>
            </a:r>
          </a:p>
        </p:txBody>
      </p:sp>
    </p:spTree>
    <p:extLst>
      <p:ext uri="{BB962C8B-B14F-4D97-AF65-F5344CB8AC3E}">
        <p14:creationId xmlns:p14="http://schemas.microsoft.com/office/powerpoint/2010/main" val="8626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lstStyle/>
          <a:p>
            <a:r>
              <a:rPr lang="en-US" dirty="0"/>
              <a:t>Open Close Principle</a:t>
            </a:r>
          </a:p>
        </p:txBody>
      </p:sp>
      <p:sp>
        <p:nvSpPr>
          <p:cNvPr id="121" name="Rectangle 120"/>
          <p:cNvSpPr/>
          <p:nvPr/>
        </p:nvSpPr>
        <p:spPr bwMode="auto">
          <a:xfrm>
            <a:off x="269241" y="1381819"/>
            <a:ext cx="11403565" cy="4505081"/>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r>
              <a:rPr lang="en-US" sz="1765" b="1" dirty="0"/>
              <a:t>What does it mean?</a:t>
            </a:r>
            <a:endParaRPr lang="en-US" sz="1765" dirty="0"/>
          </a:p>
          <a:p>
            <a:r>
              <a:rPr lang="en-US" sz="1765" dirty="0"/>
              <a:t>Software entities should be open for extension, but closed for modification. Which means you can extends it without modifying its source code.</a:t>
            </a:r>
          </a:p>
          <a:p>
            <a:endParaRPr lang="en-US" sz="1765" dirty="0"/>
          </a:p>
          <a:p>
            <a:r>
              <a:rPr lang="en-US" sz="1765" b="1" dirty="0"/>
              <a:t>How does React adhere to it?</a:t>
            </a:r>
            <a:endParaRPr lang="en-US" sz="1765" dirty="0"/>
          </a:p>
          <a:p>
            <a:r>
              <a:rPr lang="en-US" sz="1765" dirty="0"/>
              <a:t>Reacts component model is build around aggregation instead of inheritance. So you only extend the base </a:t>
            </a:r>
            <a:r>
              <a:rPr lang="en-US" sz="1765" dirty="0" err="1"/>
              <a:t>React.Component</a:t>
            </a:r>
            <a:r>
              <a:rPr lang="en-US" sz="1765" dirty="0"/>
              <a:t> and not its children. This prevents you from overriding behavior of existing components directly. The only way is to wrap it with your own component.</a:t>
            </a:r>
          </a:p>
          <a:p>
            <a:r>
              <a:rPr lang="en-US" sz="1765" dirty="0"/>
              <a:t>You could for example wrap a Button with a RedButton that always applies specific styles to the basic Button, but the Button is </a:t>
            </a:r>
            <a:r>
              <a:rPr lang="en-US" sz="1765" b="1" dirty="0"/>
              <a:t>closed for modification</a:t>
            </a:r>
            <a:r>
              <a:rPr lang="en-US" sz="1765" dirty="0"/>
              <a:t>.</a:t>
            </a:r>
          </a:p>
          <a:p>
            <a:r>
              <a:rPr lang="en-US" sz="1765" dirty="0"/>
              <a:t>This is less flexible than inheritance, but it also simplifies the API. While you don't have direct access to the methods like in an extension, you only have to care about props in your aggregation.</a:t>
            </a:r>
          </a:p>
        </p:txBody>
      </p:sp>
      <p:sp>
        <p:nvSpPr>
          <p:cNvPr id="2" name="Rectangle 1"/>
          <p:cNvSpPr/>
          <p:nvPr/>
        </p:nvSpPr>
        <p:spPr>
          <a:xfrm>
            <a:off x="7220708" y="5970329"/>
            <a:ext cx="3710952" cy="363946"/>
          </a:xfrm>
          <a:prstGeom prst="rect">
            <a:avLst/>
          </a:prstGeom>
        </p:spPr>
        <p:txBody>
          <a:bodyPr wrap="none">
            <a:spAutoFit/>
          </a:bodyPr>
          <a:lstStyle/>
          <a:p>
            <a:r>
              <a:rPr lang="en-GB" sz="1765" dirty="0"/>
              <a:t>From Book: Typescript Design Patterns</a:t>
            </a:r>
          </a:p>
        </p:txBody>
      </p:sp>
    </p:spTree>
    <p:extLst>
      <p:ext uri="{BB962C8B-B14F-4D97-AF65-F5344CB8AC3E}">
        <p14:creationId xmlns:p14="http://schemas.microsoft.com/office/powerpoint/2010/main" val="293299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lstStyle/>
          <a:p>
            <a:r>
              <a:rPr lang="en-US" dirty="0"/>
              <a:t>Interface Segregation Principle</a:t>
            </a:r>
            <a:br>
              <a:rPr lang="en-US" dirty="0"/>
            </a:br>
            <a:br>
              <a:rPr lang="en-US" dirty="0"/>
            </a:br>
            <a:endParaRPr lang="en-US" dirty="0"/>
          </a:p>
        </p:txBody>
      </p:sp>
      <p:sp>
        <p:nvSpPr>
          <p:cNvPr id="121" name="Rectangle 120"/>
          <p:cNvSpPr/>
          <p:nvPr/>
        </p:nvSpPr>
        <p:spPr bwMode="auto">
          <a:xfrm>
            <a:off x="269241" y="1381819"/>
            <a:ext cx="11403565" cy="4505081"/>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r>
              <a:rPr lang="en-US" b="1" dirty="0"/>
              <a:t>What does it mean?</a:t>
            </a:r>
            <a:endParaRPr lang="en-US" dirty="0"/>
          </a:p>
          <a:p>
            <a:r>
              <a:rPr lang="en-US" dirty="0"/>
              <a:t>Many client-specific interfaces are better than one general-purpose interface.</a:t>
            </a:r>
          </a:p>
          <a:p>
            <a:endParaRPr lang="en-US" dirty="0"/>
          </a:p>
          <a:p>
            <a:r>
              <a:rPr lang="en-US" b="1" dirty="0"/>
              <a:t>How does React adhere to it?</a:t>
            </a:r>
            <a:endParaRPr lang="en-US" dirty="0"/>
          </a:p>
          <a:p>
            <a:r>
              <a:rPr lang="en-US" dirty="0"/>
              <a:t>Because React is written in JavaScript, it benefits from the dynamic nature of this language. There are no formal interfaces. If you don't use refs, which allow you to directly call class methods of a component, the only interaction between components is via props and nobody forces you to use props you don't need.</a:t>
            </a:r>
          </a:p>
          <a:p>
            <a:r>
              <a:rPr lang="en-US" dirty="0"/>
              <a:t>If you have a wrapper component that passes down an onClick handler that shows an alert with the wrapped components class name, you can use this wrapper to wrap all components that use this onClick prop and if they don't, the handler is just ignored.</a:t>
            </a:r>
          </a:p>
          <a:p>
            <a:r>
              <a:rPr lang="en-US" dirty="0"/>
              <a:t>My experience with this fact was that it simplified many things, you wouldn't get lost in defining many small interfaces beforehand. The drawback was that I often found me in situations where I passed down props the wrapped component did simply ignore silently. At least glamorous-native threw a few warnings when I tried to pass down unknown CSS attributes. For this it often helps to use PropTypes or something.</a:t>
            </a:r>
          </a:p>
          <a:p>
            <a:br>
              <a:rPr lang="en-US" sz="1600" dirty="0"/>
            </a:br>
            <a:endParaRPr lang="en-US" sz="1765" dirty="0"/>
          </a:p>
        </p:txBody>
      </p:sp>
      <p:sp>
        <p:nvSpPr>
          <p:cNvPr id="2" name="Rectangle 1"/>
          <p:cNvSpPr/>
          <p:nvPr/>
        </p:nvSpPr>
        <p:spPr>
          <a:xfrm>
            <a:off x="7220708" y="5970329"/>
            <a:ext cx="3710952" cy="363946"/>
          </a:xfrm>
          <a:prstGeom prst="rect">
            <a:avLst/>
          </a:prstGeom>
        </p:spPr>
        <p:txBody>
          <a:bodyPr wrap="none">
            <a:spAutoFit/>
          </a:bodyPr>
          <a:lstStyle/>
          <a:p>
            <a:r>
              <a:rPr lang="en-GB" sz="1765" dirty="0"/>
              <a:t>From Book: Typescript Design Patterns</a:t>
            </a:r>
          </a:p>
        </p:txBody>
      </p:sp>
    </p:spTree>
    <p:extLst>
      <p:ext uri="{BB962C8B-B14F-4D97-AF65-F5344CB8AC3E}">
        <p14:creationId xmlns:p14="http://schemas.microsoft.com/office/powerpoint/2010/main" val="103279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endParaRPr lang="en-US" dirty="0"/>
          </a:p>
        </p:txBody>
      </p:sp>
      <p:sp>
        <p:nvSpPr>
          <p:cNvPr id="3" name="Marcador de texto 2"/>
          <p:cNvSpPr>
            <a:spLocks noGrp="1"/>
          </p:cNvSpPr>
          <p:nvPr>
            <p:ph type="body" sz="quarter" idx="12"/>
          </p:nvPr>
        </p:nvSpPr>
        <p:spPr/>
        <p:txBody>
          <a:bodyPr/>
          <a:lstStyle/>
          <a:p>
            <a:endParaRPr lang="en-US" dirty="0"/>
          </a:p>
        </p:txBody>
      </p:sp>
      <p:sp>
        <p:nvSpPr>
          <p:cNvPr id="4" name="Marcador de texto 3"/>
          <p:cNvSpPr>
            <a:spLocks noGrp="1"/>
          </p:cNvSpPr>
          <p:nvPr>
            <p:ph type="body" sz="quarter" idx="14"/>
          </p:nvPr>
        </p:nvSpPr>
        <p:spPr/>
        <p:txBody>
          <a:bodyPr/>
          <a:lstStyle/>
          <a:p>
            <a:endParaRPr lang="en-US" dirty="0"/>
          </a:p>
        </p:txBody>
      </p:sp>
      <p:sp>
        <p:nvSpPr>
          <p:cNvPr id="5" name="Marcador de texto 4"/>
          <p:cNvSpPr>
            <a:spLocks noGrp="1"/>
          </p:cNvSpPr>
          <p:nvPr>
            <p:ph type="body" sz="quarter" idx="15"/>
          </p:nvPr>
        </p:nvSpPr>
        <p:spPr/>
        <p:txBody>
          <a:bodyPr/>
          <a:lstStyle/>
          <a:p>
            <a:endParaRPr lang="en-US" dirty="0"/>
          </a:p>
        </p:txBody>
      </p:sp>
      <p:sp>
        <p:nvSpPr>
          <p:cNvPr id="6" name="Marcador de posición de imagen 5"/>
          <p:cNvSpPr>
            <a:spLocks noGrp="1"/>
          </p:cNvSpPr>
          <p:nvPr>
            <p:ph type="pic" sz="quarter" idx="16"/>
          </p:nvPr>
        </p:nvSpPr>
        <p:spPr/>
      </p:sp>
      <p:sp>
        <p:nvSpPr>
          <p:cNvPr id="7" name="Marcador de texto 6"/>
          <p:cNvSpPr>
            <a:spLocks noGrp="1"/>
          </p:cNvSpPr>
          <p:nvPr>
            <p:ph type="body" sz="quarter" idx="17"/>
          </p:nvPr>
        </p:nvSpPr>
        <p:spPr/>
        <p:txBody>
          <a:bodyPr/>
          <a:lstStyle/>
          <a:p>
            <a:endParaRPr lang="en-US" dirty="0"/>
          </a:p>
        </p:txBody>
      </p:sp>
      <p:sp>
        <p:nvSpPr>
          <p:cNvPr id="8" name="Marcador de texto 7"/>
          <p:cNvSpPr>
            <a:spLocks noGrp="1"/>
          </p:cNvSpPr>
          <p:nvPr>
            <p:ph type="body" sz="quarter" idx="18"/>
          </p:nvPr>
        </p:nvSpPr>
        <p:spPr/>
        <p:txBody>
          <a:bodyPr/>
          <a:lstStyle/>
          <a:p>
            <a:endParaRPr lang="en-US" dirty="0"/>
          </a:p>
        </p:txBody>
      </p:sp>
      <p:sp>
        <p:nvSpPr>
          <p:cNvPr id="9" name="Marcador de texto 8"/>
          <p:cNvSpPr>
            <a:spLocks noGrp="1"/>
          </p:cNvSpPr>
          <p:nvPr>
            <p:ph type="body" sz="quarter" idx="19"/>
          </p:nvPr>
        </p:nvSpPr>
        <p:spPr/>
        <p:txBody>
          <a:bodyPr/>
          <a:lstStyle/>
          <a:p>
            <a:endParaRPr lang="en-US" dirty="0"/>
          </a:p>
        </p:txBody>
      </p:sp>
      <p:sp>
        <p:nvSpPr>
          <p:cNvPr id="10" name="Marcador de texto 9"/>
          <p:cNvSpPr>
            <a:spLocks noGrp="1"/>
          </p:cNvSpPr>
          <p:nvPr>
            <p:ph type="body" sz="quarter" idx="20"/>
          </p:nvPr>
        </p:nvSpPr>
        <p:spPr/>
        <p:txBody>
          <a:bodyPr/>
          <a:lstStyle/>
          <a:p>
            <a:endParaRPr lang="en-US"/>
          </a:p>
        </p:txBody>
      </p:sp>
      <p:sp>
        <p:nvSpPr>
          <p:cNvPr id="11" name="Marcador de texto 10"/>
          <p:cNvSpPr>
            <a:spLocks noGrp="1"/>
          </p:cNvSpPr>
          <p:nvPr>
            <p:ph type="body" sz="quarter" idx="21"/>
          </p:nvPr>
        </p:nvSpPr>
        <p:spPr/>
        <p:txBody>
          <a:bodyPr/>
          <a:lstStyle/>
          <a:p>
            <a:endParaRPr lang="en-US"/>
          </a:p>
        </p:txBody>
      </p:sp>
      <p:sp>
        <p:nvSpPr>
          <p:cNvPr id="12" name="Marcador de texto 11"/>
          <p:cNvSpPr>
            <a:spLocks noGrp="1"/>
          </p:cNvSpPr>
          <p:nvPr>
            <p:ph type="body" sz="quarter" idx="22"/>
          </p:nvPr>
        </p:nvSpPr>
        <p:spPr/>
        <p:txBody>
          <a:bodyPr/>
          <a:lstStyle/>
          <a:p>
            <a:endParaRPr lang="en-US"/>
          </a:p>
        </p:txBody>
      </p:sp>
      <p:sp>
        <p:nvSpPr>
          <p:cNvPr id="13" name="Marcador de posición de imagen 12"/>
          <p:cNvSpPr>
            <a:spLocks noGrp="1"/>
          </p:cNvSpPr>
          <p:nvPr>
            <p:ph type="pic" sz="quarter" idx="23"/>
          </p:nvPr>
        </p:nvSpPr>
        <p:spPr/>
      </p:sp>
      <p:sp>
        <p:nvSpPr>
          <p:cNvPr id="14" name="Marcador de texto 13"/>
          <p:cNvSpPr>
            <a:spLocks noGrp="1"/>
          </p:cNvSpPr>
          <p:nvPr>
            <p:ph type="body" sz="quarter" idx="24"/>
          </p:nvPr>
        </p:nvSpPr>
        <p:spPr/>
        <p:txBody>
          <a:bodyPr/>
          <a:lstStyle/>
          <a:p>
            <a:endParaRPr lang="en-US"/>
          </a:p>
        </p:txBody>
      </p:sp>
      <p:sp>
        <p:nvSpPr>
          <p:cNvPr id="15" name="Marcador de texto 14"/>
          <p:cNvSpPr>
            <a:spLocks noGrp="1"/>
          </p:cNvSpPr>
          <p:nvPr>
            <p:ph type="body" sz="quarter" idx="25"/>
          </p:nvPr>
        </p:nvSpPr>
        <p:spPr/>
        <p:txBody>
          <a:bodyPr/>
          <a:lstStyle/>
          <a:p>
            <a:endParaRPr lang="en-US"/>
          </a:p>
        </p:txBody>
      </p:sp>
    </p:spTree>
    <p:extLst>
      <p:ext uri="{BB962C8B-B14F-4D97-AF65-F5344CB8AC3E}">
        <p14:creationId xmlns:p14="http://schemas.microsoft.com/office/powerpoint/2010/main" val="3837521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lstStyle/>
          <a:p>
            <a:r>
              <a:rPr lang="en-US" dirty="0"/>
              <a:t>Dependency Inversion Principle</a:t>
            </a:r>
            <a:br>
              <a:rPr lang="en-US" dirty="0"/>
            </a:br>
            <a:br>
              <a:rPr lang="en-US" dirty="0"/>
            </a:br>
            <a:endParaRPr lang="en-US" dirty="0"/>
          </a:p>
        </p:txBody>
      </p:sp>
      <p:sp>
        <p:nvSpPr>
          <p:cNvPr id="121" name="Rectangle 120"/>
          <p:cNvSpPr/>
          <p:nvPr/>
        </p:nvSpPr>
        <p:spPr bwMode="auto">
          <a:xfrm>
            <a:off x="269241" y="1381819"/>
            <a:ext cx="11403565" cy="4505081"/>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r>
              <a:rPr lang="en-US" b="1" dirty="0"/>
              <a:t>What does it mean?</a:t>
            </a:r>
            <a:endParaRPr lang="en-US" dirty="0"/>
          </a:p>
          <a:p>
            <a:r>
              <a:rPr lang="en-US" dirty="0"/>
              <a:t>One should depend upon abstractions, not concretions.</a:t>
            </a:r>
          </a:p>
          <a:p>
            <a:endParaRPr lang="en-US" dirty="0"/>
          </a:p>
          <a:p>
            <a:r>
              <a:rPr lang="en-US" b="1" dirty="0"/>
              <a:t>How does React adhere to it?</a:t>
            </a:r>
            <a:endParaRPr lang="en-US" dirty="0"/>
          </a:p>
          <a:p>
            <a:r>
              <a:rPr lang="en-US" dirty="0"/>
              <a:t>In practice, this principle is often followed by removing class names from other classes. Like, you could have a List that has Items, so you could get the idea to create your Item objects inside the List class, now you have your List tightly coupled with your Item. Somewhere in your List class is a new Item(...) or Item.create(...) etc.</a:t>
            </a:r>
          </a:p>
          <a:p>
            <a:r>
              <a:rPr lang="en-US" dirty="0"/>
              <a:t>React doesn't strictly adhere to it, you can pass an array of string to your List component and create Item children from it no problem.</a:t>
            </a:r>
          </a:p>
          <a:p>
            <a:r>
              <a:rPr lang="en-US" dirty="0"/>
              <a:t>But you can also tell the List it should simply render out its childrenindependent of what they are, maybe add some keys to it or justify them etc.</a:t>
            </a:r>
          </a:p>
          <a:p>
            <a:r>
              <a:rPr lang="en-US" dirty="0"/>
              <a:t>Now you can create an array of Items, sprinkle it with some HighlightItems, both created from different string arrays and put them inside your List who won't be the wiser.</a:t>
            </a:r>
          </a:p>
        </p:txBody>
      </p:sp>
      <p:sp>
        <p:nvSpPr>
          <p:cNvPr id="2" name="Rectangle 1"/>
          <p:cNvSpPr/>
          <p:nvPr/>
        </p:nvSpPr>
        <p:spPr>
          <a:xfrm>
            <a:off x="7220708" y="5970329"/>
            <a:ext cx="3710952" cy="363946"/>
          </a:xfrm>
          <a:prstGeom prst="rect">
            <a:avLst/>
          </a:prstGeom>
        </p:spPr>
        <p:txBody>
          <a:bodyPr wrap="none">
            <a:spAutoFit/>
          </a:bodyPr>
          <a:lstStyle/>
          <a:p>
            <a:r>
              <a:rPr lang="en-GB" sz="1765" dirty="0"/>
              <a:t>From Book: Typescript Design Patterns</a:t>
            </a:r>
          </a:p>
        </p:txBody>
      </p:sp>
    </p:spTree>
    <p:extLst>
      <p:ext uri="{BB962C8B-B14F-4D97-AF65-F5344CB8AC3E}">
        <p14:creationId xmlns:p14="http://schemas.microsoft.com/office/powerpoint/2010/main" val="18248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lstStyle/>
          <a:p>
            <a:r>
              <a:rPr lang="en-US" dirty="0"/>
              <a:t>Liskov Substitution Principle</a:t>
            </a:r>
          </a:p>
        </p:txBody>
      </p:sp>
      <p:sp>
        <p:nvSpPr>
          <p:cNvPr id="121" name="Rectangle 120"/>
          <p:cNvSpPr/>
          <p:nvPr/>
        </p:nvSpPr>
        <p:spPr bwMode="auto">
          <a:xfrm>
            <a:off x="269241" y="1381819"/>
            <a:ext cx="11403565" cy="4505081"/>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r>
              <a:rPr lang="en-US" sz="1765" b="1" dirty="0"/>
              <a:t>What does it mean?</a:t>
            </a:r>
            <a:endParaRPr lang="en-US" sz="1765" dirty="0"/>
          </a:p>
          <a:p>
            <a:r>
              <a:rPr lang="en-US" sz="1765" dirty="0"/>
              <a:t>Objects in a program should be replaceable with instances of their subtypes without altering the correctness of that program.</a:t>
            </a:r>
          </a:p>
          <a:p>
            <a:endParaRPr lang="en-US" sz="1765" dirty="0"/>
          </a:p>
          <a:p>
            <a:r>
              <a:rPr lang="en-US" sz="1765" b="1" dirty="0"/>
              <a:t>How does React adhere to it?</a:t>
            </a:r>
            <a:endParaRPr lang="en-US" sz="1765" dirty="0"/>
          </a:p>
          <a:p>
            <a:r>
              <a:rPr lang="en-US" sz="1765" dirty="0"/>
              <a:t>Well, it doesn't use inheritance at all. Sure you extend React.Component, but this class is essentially treated as abstract in React applications, you never directly create an object from it, so you never have to replace it with a child-class later.</a:t>
            </a:r>
          </a:p>
          <a:p>
            <a:r>
              <a:rPr lang="en-US" sz="1765" dirty="0"/>
              <a:t>On the other hand, you find yourself writing aggregations that should act like their wrapped components rather often. Like the Button I mentioned before. You want that RedButton to be already styled, but you also want it to act like the Button, but since the API between components always is </a:t>
            </a:r>
            <a:r>
              <a:rPr lang="en-US" sz="1765" b="1" dirty="0"/>
              <a:t>just props</a:t>
            </a:r>
            <a:r>
              <a:rPr lang="en-US" sz="1765" dirty="0"/>
              <a:t>, it's often simple to add something while your wrappers props are passed down to the wrapped component. Because everything is dynamic, your wrapper doesn't even have to know everything about the data that would originally be passed down to the wrapped component, in the RedButton example it would just have to know about the style.</a:t>
            </a:r>
          </a:p>
        </p:txBody>
      </p:sp>
      <p:sp>
        <p:nvSpPr>
          <p:cNvPr id="2" name="Rectangle 1"/>
          <p:cNvSpPr/>
          <p:nvPr/>
        </p:nvSpPr>
        <p:spPr>
          <a:xfrm>
            <a:off x="7220708" y="5970329"/>
            <a:ext cx="3710952" cy="363946"/>
          </a:xfrm>
          <a:prstGeom prst="rect">
            <a:avLst/>
          </a:prstGeom>
        </p:spPr>
        <p:txBody>
          <a:bodyPr wrap="none">
            <a:spAutoFit/>
          </a:bodyPr>
          <a:lstStyle/>
          <a:p>
            <a:r>
              <a:rPr lang="en-GB" sz="1765" dirty="0"/>
              <a:t>From Book: Typescript Design Patterns</a:t>
            </a:r>
          </a:p>
        </p:txBody>
      </p:sp>
    </p:spTree>
    <p:extLst>
      <p:ext uri="{BB962C8B-B14F-4D97-AF65-F5344CB8AC3E}">
        <p14:creationId xmlns:p14="http://schemas.microsoft.com/office/powerpoint/2010/main" val="106662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User voice</a:t>
            </a:r>
          </a:p>
        </p:txBody>
      </p:sp>
      <p:sp>
        <p:nvSpPr>
          <p:cNvPr id="3" name="Marcador de texto 2"/>
          <p:cNvSpPr>
            <a:spLocks noGrp="1"/>
          </p:cNvSpPr>
          <p:nvPr>
            <p:ph type="body" sz="quarter" idx="10"/>
          </p:nvPr>
        </p:nvSpPr>
        <p:spPr>
          <a:xfrm>
            <a:off x="520836" y="1447801"/>
            <a:ext cx="11150329" cy="2308581"/>
          </a:xfrm>
        </p:spPr>
        <p:txBody>
          <a:bodyPr/>
          <a:lstStyle/>
          <a:p>
            <a:pPr fontAlgn="base"/>
            <a:r>
              <a:rPr lang="en-US" dirty="0"/>
              <a:t>Add support for library packages in the SharePoint Framework</a:t>
            </a:r>
          </a:p>
          <a:p>
            <a:pPr fontAlgn="base"/>
            <a:endParaRPr lang="en-US" dirty="0"/>
          </a:p>
          <a:p>
            <a:pPr marL="0" indent="0" fontAlgn="base">
              <a:buNone/>
            </a:pPr>
            <a:r>
              <a:rPr lang="en-US" sz="9600" dirty="0"/>
              <a:t>https://</a:t>
            </a:r>
            <a:r>
              <a:rPr lang="en-US" sz="9600" dirty="0" err="1"/>
              <a:t>bit.ly</a:t>
            </a:r>
            <a:r>
              <a:rPr lang="en-US" sz="9600" dirty="0"/>
              <a:t>/2rVBZOv</a:t>
            </a:r>
            <a:endParaRPr lang="en-US" sz="8800" dirty="0"/>
          </a:p>
        </p:txBody>
      </p:sp>
    </p:spTree>
    <p:extLst>
      <p:ext uri="{BB962C8B-B14F-4D97-AF65-F5344CB8AC3E}">
        <p14:creationId xmlns:p14="http://schemas.microsoft.com/office/powerpoint/2010/main" val="1855356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Thank you</a:t>
            </a:r>
          </a:p>
          <a:p>
            <a:r>
              <a:rPr lang="en-US" dirty="0">
                <a:cs typeface="Segoe UI Light"/>
                <a:hlinkClick r:id="rId3"/>
              </a:rPr>
              <a:t>www.luisevalencia.com</a:t>
            </a:r>
            <a:r>
              <a:rPr lang="en-US" dirty="0">
                <a:cs typeface="Segoe UI Light"/>
              </a:rPr>
              <a:t> @</a:t>
            </a:r>
            <a:r>
              <a:rPr lang="en-US" dirty="0" err="1">
                <a:cs typeface="Segoe UI Light"/>
              </a:rPr>
              <a:t>levalencia</a:t>
            </a:r>
          </a:p>
        </p:txBody>
      </p:sp>
      <p:sp>
        <p:nvSpPr>
          <p:cNvPr id="3" name="Marcador de texto 2"/>
          <p:cNvSpPr>
            <a:spLocks noGrp="1"/>
          </p:cNvSpPr>
          <p:nvPr>
            <p:ph type="body" sz="quarter" idx="11"/>
          </p:nvPr>
        </p:nvSpPr>
        <p:spPr/>
        <p:txBody>
          <a:bodyPr/>
          <a:lstStyle/>
          <a:p>
            <a:r>
              <a:rPr lang="en-US" dirty="0"/>
              <a:t>Luis Valencia</a:t>
            </a:r>
          </a:p>
        </p:txBody>
      </p:sp>
    </p:spTree>
    <p:extLst>
      <p:ext uri="{BB962C8B-B14F-4D97-AF65-F5344CB8AC3E}">
        <p14:creationId xmlns:p14="http://schemas.microsoft.com/office/powerpoint/2010/main" val="1230199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9898" y="2819234"/>
            <a:ext cx="2110740" cy="447733"/>
          </a:xfrm>
          <a:prstGeom prst="rect">
            <a:avLst/>
          </a:prstGeom>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19"/>
          <a:srcRect l="9277" t="14524" r="8975"/>
          <a:stretch/>
        </p:blipFill>
        <p:spPr>
          <a:xfrm>
            <a:off x="3471972"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8974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5"/>
          <a:stretch>
            <a:fillRect/>
          </a:stretch>
        </p:blipFill>
        <p:spPr>
          <a:xfrm>
            <a:off x="4400935" y="4097822"/>
            <a:ext cx="1338075" cy="1125157"/>
          </a:xfrm>
          <a:prstGeom prst="rect">
            <a:avLst/>
          </a:prstGeom>
        </p:spPr>
      </p:pic>
      <p:pic>
        <p:nvPicPr>
          <p:cNvPr id="12" name="Imagen 11">
            <a:extLst>
              <a:ext uri="{FF2B5EF4-FFF2-40B4-BE49-F238E27FC236}">
                <a16:creationId xmlns:a16="http://schemas.microsoft.com/office/drawing/2014/main" id="{2A33553D-3CB8-4B8C-96CE-6BBBEEC3A5F2}"/>
              </a:ext>
            </a:extLst>
          </p:cNvPr>
          <p:cNvPicPr>
            <a:picLocks noChangeAspect="1"/>
          </p:cNvPicPr>
          <p:nvPr/>
        </p:nvPicPr>
        <p:blipFill rotWithShape="1">
          <a:blip r:embed="rId26"/>
          <a:srcRect l="20899" t="10176" r="24492" b="19299"/>
          <a:stretch/>
        </p:blipFill>
        <p:spPr>
          <a:xfrm>
            <a:off x="4887513" y="2819234"/>
            <a:ext cx="866146" cy="838952"/>
          </a:xfrm>
          <a:prstGeom prst="rect">
            <a:avLst/>
          </a:prstGeom>
        </p:spPr>
      </p:pic>
    </p:spTree>
    <p:extLst>
      <p:ext uri="{BB962C8B-B14F-4D97-AF65-F5344CB8AC3E}">
        <p14:creationId xmlns:p14="http://schemas.microsoft.com/office/powerpoint/2010/main" val="26255245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82545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915821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this session about?</a:t>
            </a:r>
          </a:p>
        </p:txBody>
      </p:sp>
      <p:sp>
        <p:nvSpPr>
          <p:cNvPr id="3" name="Marcador de texto 2"/>
          <p:cNvSpPr>
            <a:spLocks noGrp="1"/>
          </p:cNvSpPr>
          <p:nvPr>
            <p:ph type="body" sz="quarter" idx="10"/>
          </p:nvPr>
        </p:nvSpPr>
        <p:spPr>
          <a:xfrm>
            <a:off x="520836" y="1447801"/>
            <a:ext cx="11150329" cy="2246769"/>
          </a:xfrm>
        </p:spPr>
        <p:txBody>
          <a:bodyPr/>
          <a:lstStyle/>
          <a:p>
            <a:pPr defTabSz="913926" fontAlgn="base">
              <a:spcBef>
                <a:spcPct val="0"/>
              </a:spcBef>
              <a:spcAft>
                <a:spcPts val="2353"/>
              </a:spcAft>
              <a:defRPr/>
            </a:pPr>
            <a:r>
              <a:rPr lang="en-US" sz="2800" dirty="0"/>
              <a:t>This session is about showing clean code, code that is clean and that solves common problems in a way that anyone can maintain later.</a:t>
            </a:r>
          </a:p>
          <a:p>
            <a:pPr defTabSz="913926" fontAlgn="base">
              <a:spcBef>
                <a:spcPct val="0"/>
              </a:spcBef>
              <a:spcAft>
                <a:spcPts val="2353"/>
              </a:spcAft>
              <a:defRPr/>
            </a:pPr>
            <a:r>
              <a:rPr lang="en-US" sz="2800" dirty="0"/>
              <a:t>This session is not about cool web parts showing cool graphical user interface , this session is aimed to the developer who wants to learn something about how to write clean and maintainable code.</a:t>
            </a:r>
            <a:endParaRPr lang="en-US" dirty="0"/>
          </a:p>
        </p:txBody>
      </p:sp>
    </p:spTree>
    <p:extLst>
      <p:ext uri="{BB962C8B-B14F-4D97-AF65-F5344CB8AC3E}">
        <p14:creationId xmlns:p14="http://schemas.microsoft.com/office/powerpoint/2010/main" val="181240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E91B39-1AF6-B342-A3C8-D1870870A74E}"/>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9121A95B-A3ED-A54F-8628-216E7217549B}"/>
              </a:ext>
            </a:extLst>
          </p:cNvPr>
          <p:cNvSpPr>
            <a:spLocks noGrp="1"/>
          </p:cNvSpPr>
          <p:nvPr>
            <p:ph type="body" sz="quarter" idx="10"/>
          </p:nvPr>
        </p:nvSpPr>
        <p:spPr/>
        <p:txBody>
          <a:bodyPr/>
          <a:lstStyle/>
          <a:p>
            <a:endParaRPr lang="en-US"/>
          </a:p>
        </p:txBody>
      </p:sp>
      <p:pic>
        <p:nvPicPr>
          <p:cNvPr id="9" name="Picture 8">
            <a:extLst>
              <a:ext uri="{FF2B5EF4-FFF2-40B4-BE49-F238E27FC236}">
                <a16:creationId xmlns:a16="http://schemas.microsoft.com/office/drawing/2014/main" id="{039D8F06-3B8A-FB46-A10F-125AD5D94F1C}"/>
              </a:ext>
            </a:extLst>
          </p:cNvPr>
          <p:cNvPicPr>
            <a:picLocks noChangeAspect="1"/>
          </p:cNvPicPr>
          <p:nvPr/>
        </p:nvPicPr>
        <p:blipFill>
          <a:blip r:embed="rId3"/>
          <a:stretch>
            <a:fillRect/>
          </a:stretch>
        </p:blipFill>
        <p:spPr>
          <a:xfrm>
            <a:off x="0" y="4627"/>
            <a:ext cx="12192000" cy="6848745"/>
          </a:xfrm>
          <a:prstGeom prst="rect">
            <a:avLst/>
          </a:prstGeom>
        </p:spPr>
      </p:pic>
    </p:spTree>
    <p:extLst>
      <p:ext uri="{BB962C8B-B14F-4D97-AF65-F5344CB8AC3E}">
        <p14:creationId xmlns:p14="http://schemas.microsoft.com/office/powerpoint/2010/main" val="89335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Cool SPFx Bloggers</a:t>
            </a:r>
          </a:p>
        </p:txBody>
      </p:sp>
      <p:sp>
        <p:nvSpPr>
          <p:cNvPr id="3" name="Marcador de texto 2"/>
          <p:cNvSpPr>
            <a:spLocks noGrp="1"/>
          </p:cNvSpPr>
          <p:nvPr>
            <p:ph type="body" sz="quarter" idx="10"/>
          </p:nvPr>
        </p:nvSpPr>
        <p:spPr>
          <a:xfrm>
            <a:off x="520836" y="1447801"/>
            <a:ext cx="11150329" cy="7122976"/>
          </a:xfrm>
        </p:spPr>
        <p:txBody>
          <a:bodyPr/>
          <a:lstStyle/>
          <a:p>
            <a:pPr defTabSz="913926" fontAlgn="base">
              <a:spcBef>
                <a:spcPct val="0"/>
              </a:spcBef>
              <a:spcAft>
                <a:spcPts val="2353"/>
              </a:spcAft>
              <a:defRPr/>
            </a:pPr>
            <a:r>
              <a:rPr lang="en-US" sz="2800" dirty="0">
                <a:hlinkClick r:id="rId3"/>
              </a:rPr>
              <a:t>https://blog.mastykarz.nl/</a:t>
            </a:r>
            <a:endParaRPr lang="en-US" sz="2800" dirty="0"/>
          </a:p>
          <a:p>
            <a:pPr lvl="1" defTabSz="913926" fontAlgn="base">
              <a:spcBef>
                <a:spcPct val="0"/>
              </a:spcBef>
              <a:spcAft>
                <a:spcPts val="2353"/>
              </a:spcAft>
              <a:defRPr/>
            </a:pPr>
            <a:r>
              <a:rPr lang="en-US" sz="2400" b="1" dirty="0"/>
              <a:t>Building dll-code in SharePoint Framework</a:t>
            </a:r>
            <a:endParaRPr lang="en-US" sz="2400" dirty="0"/>
          </a:p>
          <a:p>
            <a:pPr lvl="1" defTabSz="913926" fontAlgn="base">
              <a:spcBef>
                <a:spcPct val="0"/>
              </a:spcBef>
              <a:spcAft>
                <a:spcPts val="2353"/>
              </a:spcAft>
              <a:defRPr/>
            </a:pPr>
            <a:r>
              <a:rPr lang="en-US" sz="2400" b="1" dirty="0"/>
              <a:t>Building shared code in SharePoint Framework – revisited</a:t>
            </a:r>
            <a:endParaRPr lang="en-US" sz="2800" dirty="0"/>
          </a:p>
          <a:p>
            <a:pPr defTabSz="913926" fontAlgn="base">
              <a:spcBef>
                <a:spcPct val="0"/>
              </a:spcBef>
              <a:spcAft>
                <a:spcPts val="2353"/>
              </a:spcAft>
              <a:defRPr/>
            </a:pPr>
            <a:r>
              <a:rPr lang="en-US" dirty="0">
                <a:hlinkClick r:id="rId4"/>
              </a:rPr>
              <a:t>https://www.eliostruyf.com/</a:t>
            </a:r>
            <a:endParaRPr lang="en-US" dirty="0"/>
          </a:p>
          <a:p>
            <a:pPr defTabSz="913926" fontAlgn="base">
              <a:spcBef>
                <a:spcPct val="0"/>
              </a:spcBef>
              <a:spcAft>
                <a:spcPts val="2353"/>
              </a:spcAft>
              <a:defRPr/>
            </a:pPr>
            <a:r>
              <a:rPr lang="en-US" dirty="0">
                <a:hlinkClick r:id="rId5"/>
              </a:rPr>
              <a:t>http://www.sharepointnutsandbolts.com/</a:t>
            </a:r>
            <a:r>
              <a:rPr lang="en-US" dirty="0"/>
              <a:t> (Chris O’Brien)</a:t>
            </a:r>
          </a:p>
          <a:p>
            <a:pPr defTabSz="913926" fontAlgn="base">
              <a:spcBef>
                <a:spcPct val="0"/>
              </a:spcBef>
              <a:spcAft>
                <a:spcPts val="2353"/>
              </a:spcAft>
              <a:defRPr/>
            </a:pPr>
            <a:r>
              <a:rPr lang="en-US" dirty="0">
                <a:hlinkClick r:id="rId6"/>
              </a:rPr>
              <a:t>https://medium.com/inherits-cloud</a:t>
            </a:r>
            <a:r>
              <a:rPr lang="en-US" dirty="0"/>
              <a:t> (Luis </a:t>
            </a:r>
            <a:r>
              <a:rPr lang="en-US"/>
              <a:t>Mañez</a:t>
            </a:r>
            <a:r>
              <a:rPr lang="en-US" dirty="0"/>
              <a:t>)</a:t>
            </a:r>
          </a:p>
          <a:p>
            <a:pPr defTabSz="913926" fontAlgn="base">
              <a:spcBef>
                <a:spcPct val="0"/>
              </a:spcBef>
              <a:spcAft>
                <a:spcPts val="2353"/>
              </a:spcAft>
              <a:defRPr/>
            </a:pPr>
            <a:r>
              <a:rPr lang="en-US" dirty="0">
                <a:hlinkClick r:id="rId7"/>
              </a:rPr>
              <a:t>https://delucagiuliano.com/</a:t>
            </a:r>
            <a:r>
              <a:rPr lang="en-US" dirty="0"/>
              <a:t> (Giuliano de Luca)</a:t>
            </a:r>
          </a:p>
          <a:p>
            <a:pPr defTabSz="913926" fontAlgn="base">
              <a:spcBef>
                <a:spcPct val="0"/>
              </a:spcBef>
              <a:spcAft>
                <a:spcPts val="2353"/>
              </a:spcAft>
              <a:defRPr/>
            </a:pPr>
            <a:r>
              <a:rPr lang="en-US" dirty="0">
                <a:hlinkClick r:id="rId8"/>
              </a:rPr>
              <a:t>http://blogs.encamina.com/desarrollandosobresharepoint/</a:t>
            </a:r>
            <a:r>
              <a:rPr lang="en-US" dirty="0"/>
              <a:t> (Adrian Diaz)</a:t>
            </a:r>
          </a:p>
          <a:p>
            <a:pPr defTabSz="913926" fontAlgn="base">
              <a:spcBef>
                <a:spcPct val="0"/>
              </a:spcBef>
              <a:spcAft>
                <a:spcPts val="2353"/>
              </a:spcAft>
              <a:defRPr/>
            </a:pPr>
            <a:endParaRPr lang="en-US" dirty="0"/>
          </a:p>
          <a:p>
            <a:pPr defTabSz="913926" fontAlgn="base">
              <a:spcBef>
                <a:spcPct val="0"/>
              </a:spcBef>
              <a:spcAft>
                <a:spcPts val="2353"/>
              </a:spcAft>
              <a:defRPr/>
            </a:pPr>
            <a:endParaRPr lang="en-US" dirty="0"/>
          </a:p>
          <a:p>
            <a:pPr defTabSz="913926" fontAlgn="base">
              <a:spcBef>
                <a:spcPct val="0"/>
              </a:spcBef>
              <a:spcAft>
                <a:spcPts val="2353"/>
              </a:spcAft>
              <a:defRPr/>
            </a:pPr>
            <a:endParaRPr lang="en-US" dirty="0"/>
          </a:p>
        </p:txBody>
      </p:sp>
    </p:spTree>
    <p:extLst>
      <p:ext uri="{BB962C8B-B14F-4D97-AF65-F5344CB8AC3E}">
        <p14:creationId xmlns:p14="http://schemas.microsoft.com/office/powerpoint/2010/main" val="2115027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User voice</a:t>
            </a:r>
          </a:p>
        </p:txBody>
      </p:sp>
      <p:sp>
        <p:nvSpPr>
          <p:cNvPr id="3" name="Marcador de texto 2"/>
          <p:cNvSpPr>
            <a:spLocks noGrp="1"/>
          </p:cNvSpPr>
          <p:nvPr>
            <p:ph type="body" sz="quarter" idx="10"/>
          </p:nvPr>
        </p:nvSpPr>
        <p:spPr>
          <a:xfrm>
            <a:off x="520836" y="1447801"/>
            <a:ext cx="11150329" cy="2308581"/>
          </a:xfrm>
        </p:spPr>
        <p:txBody>
          <a:bodyPr/>
          <a:lstStyle/>
          <a:p>
            <a:pPr fontAlgn="base"/>
            <a:r>
              <a:rPr lang="en-US" dirty="0"/>
              <a:t>Add support for library packages in the SharePoint Framework</a:t>
            </a:r>
          </a:p>
          <a:p>
            <a:pPr fontAlgn="base"/>
            <a:endParaRPr lang="en-US" dirty="0"/>
          </a:p>
          <a:p>
            <a:pPr marL="0" indent="0" fontAlgn="base">
              <a:buNone/>
            </a:pPr>
            <a:r>
              <a:rPr lang="en-US" sz="9600" dirty="0"/>
              <a:t>https://bit.ly/2rVBZOv</a:t>
            </a:r>
            <a:endParaRPr lang="en-US" sz="8800" dirty="0"/>
          </a:p>
        </p:txBody>
      </p:sp>
    </p:spTree>
    <p:extLst>
      <p:ext uri="{BB962C8B-B14F-4D97-AF65-F5344CB8AC3E}">
        <p14:creationId xmlns:p14="http://schemas.microsoft.com/office/powerpoint/2010/main" val="2946592122"/>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purl.org/dc/terms/"/>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elements/1.1/"/>
    <ds:schemaRef ds:uri="http://purl.org/dc/dcmitype/"/>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6678</Words>
  <Application>Microsoft Macintosh PowerPoint</Application>
  <PresentationFormat>Widescreen</PresentationFormat>
  <Paragraphs>353</Paragraphs>
  <Slides>38</Slides>
  <Notes>38</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Consolas</vt:lpstr>
      <vt:lpstr>Merriweather</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PowerPoint Presentation</vt:lpstr>
      <vt:lpstr>WiFi Keys for Attendees</vt:lpstr>
      <vt:lpstr>What is this session about?</vt:lpstr>
      <vt:lpstr>PowerPoint Presentation</vt:lpstr>
      <vt:lpstr>Cool SPFx Bloggers</vt:lpstr>
      <vt:lpstr>User voice</vt:lpstr>
      <vt:lpstr>PowerPoint Presentation</vt:lpstr>
      <vt:lpstr>Gang of Four</vt:lpstr>
      <vt:lpstr>Design Patterns</vt:lpstr>
      <vt:lpstr>Benefits of design patterns</vt:lpstr>
      <vt:lpstr>Creational Design Patterns</vt:lpstr>
      <vt:lpstr>Singleton</vt:lpstr>
      <vt:lpstr>PowerPoint Presentation</vt:lpstr>
      <vt:lpstr>Abstract Factory</vt:lpstr>
      <vt:lpstr>PowerPoint Presentation</vt:lpstr>
      <vt:lpstr>Builder</vt:lpstr>
      <vt:lpstr>PowerPoint Presentation</vt:lpstr>
      <vt:lpstr>Factory method</vt:lpstr>
      <vt:lpstr>PowerPoint Presentation</vt:lpstr>
      <vt:lpstr>Structural design patterns</vt:lpstr>
      <vt:lpstr>Behavior design patterns</vt:lpstr>
      <vt:lpstr>Git hub Repo</vt:lpstr>
      <vt:lpstr>What’s next? SOLID Principles</vt:lpstr>
      <vt:lpstr>Single Responsibility Principle</vt:lpstr>
      <vt:lpstr>Open Close Principle</vt:lpstr>
      <vt:lpstr>Interface Segregation Principle  </vt:lpstr>
      <vt:lpstr>Dependency Inversion Principle  </vt:lpstr>
      <vt:lpstr>Liskov Substitution Principle</vt:lpstr>
      <vt:lpstr>User voice</vt:lpstr>
      <vt:lpstr>PowerPoint Presentation</vt:lpstr>
      <vt:lpstr>PowerPoint Presentation</vt:lpstr>
      <vt:lpstr>Raffle</vt:lpstr>
      <vt:lpstr>Office 365 for IT Pros</vt:lpstr>
      <vt:lpstr>PowerPoint Presentation</vt:lpstr>
      <vt:lpstr>Raffle</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2</cp:revision>
  <dcterms:created xsi:type="dcterms:W3CDTF">2015-02-16T12:40:18Z</dcterms:created>
  <dcterms:modified xsi:type="dcterms:W3CDTF">2018-06-09T13:51:25Z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